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7556500" cy="10693400"/>
  <p:defaultTextStyle>
    <a:defPPr>
      <a:defRPr lang="en-T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01AA0-D60C-4F63-A69D-44AAE4D5D826}" v="20" dt="2026-05-11T15:34:51.0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00" y="-13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073C5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23902" y="464184"/>
            <a:ext cx="540385" cy="152400"/>
          </a:xfrm>
          <a:custGeom>
            <a:avLst/>
            <a:gdLst/>
            <a:ahLst/>
            <a:cxnLst/>
            <a:rect l="l" t="t" r="r" b="b"/>
            <a:pathLst>
              <a:path w="540384" h="152400">
                <a:moveTo>
                  <a:pt x="180733" y="558"/>
                </a:moveTo>
                <a:lnTo>
                  <a:pt x="142036" y="558"/>
                </a:lnTo>
                <a:lnTo>
                  <a:pt x="91592" y="114020"/>
                </a:lnTo>
                <a:lnTo>
                  <a:pt x="40398" y="558"/>
                </a:lnTo>
                <a:lnTo>
                  <a:pt x="0" y="558"/>
                </a:lnTo>
                <a:lnTo>
                  <a:pt x="0" y="152400"/>
                </a:lnTo>
                <a:lnTo>
                  <a:pt x="34531" y="152400"/>
                </a:lnTo>
                <a:lnTo>
                  <a:pt x="34531" y="64554"/>
                </a:lnTo>
                <a:lnTo>
                  <a:pt x="73469" y="152400"/>
                </a:lnTo>
                <a:lnTo>
                  <a:pt x="108978" y="152400"/>
                </a:lnTo>
                <a:lnTo>
                  <a:pt x="147421" y="64071"/>
                </a:lnTo>
                <a:lnTo>
                  <a:pt x="147421" y="152400"/>
                </a:lnTo>
                <a:lnTo>
                  <a:pt x="180733" y="152400"/>
                </a:lnTo>
                <a:lnTo>
                  <a:pt x="180733" y="558"/>
                </a:lnTo>
                <a:close/>
              </a:path>
              <a:path w="540384" h="152400">
                <a:moveTo>
                  <a:pt x="379006" y="152400"/>
                </a:moveTo>
                <a:lnTo>
                  <a:pt x="365493" y="122148"/>
                </a:lnTo>
                <a:lnTo>
                  <a:pt x="352742" y="93611"/>
                </a:lnTo>
                <a:lnTo>
                  <a:pt x="323989" y="29248"/>
                </a:lnTo>
                <a:lnTo>
                  <a:pt x="314794" y="8674"/>
                </a:lnTo>
                <a:lnTo>
                  <a:pt x="314794" y="93611"/>
                </a:lnTo>
                <a:lnTo>
                  <a:pt x="259689" y="93611"/>
                </a:lnTo>
                <a:lnTo>
                  <a:pt x="286931" y="29248"/>
                </a:lnTo>
                <a:lnTo>
                  <a:pt x="314794" y="93611"/>
                </a:lnTo>
                <a:lnTo>
                  <a:pt x="314794" y="8674"/>
                </a:lnTo>
                <a:lnTo>
                  <a:pt x="311175" y="558"/>
                </a:lnTo>
                <a:lnTo>
                  <a:pt x="262940" y="558"/>
                </a:lnTo>
                <a:lnTo>
                  <a:pt x="195592" y="152400"/>
                </a:lnTo>
                <a:lnTo>
                  <a:pt x="234772" y="152400"/>
                </a:lnTo>
                <a:lnTo>
                  <a:pt x="247713" y="122148"/>
                </a:lnTo>
                <a:lnTo>
                  <a:pt x="326986" y="122148"/>
                </a:lnTo>
                <a:lnTo>
                  <a:pt x="340321" y="152400"/>
                </a:lnTo>
                <a:lnTo>
                  <a:pt x="379006" y="152400"/>
                </a:lnTo>
                <a:close/>
              </a:path>
              <a:path w="540384" h="152400">
                <a:moveTo>
                  <a:pt x="539864" y="121920"/>
                </a:moveTo>
                <a:lnTo>
                  <a:pt x="429641" y="121920"/>
                </a:lnTo>
                <a:lnTo>
                  <a:pt x="429641" y="90170"/>
                </a:lnTo>
                <a:lnTo>
                  <a:pt x="523913" y="90170"/>
                </a:lnTo>
                <a:lnTo>
                  <a:pt x="523913" y="60960"/>
                </a:lnTo>
                <a:lnTo>
                  <a:pt x="429641" y="60960"/>
                </a:lnTo>
                <a:lnTo>
                  <a:pt x="429641" y="30480"/>
                </a:lnTo>
                <a:lnTo>
                  <a:pt x="539597" y="30480"/>
                </a:lnTo>
                <a:lnTo>
                  <a:pt x="539597" y="0"/>
                </a:lnTo>
                <a:lnTo>
                  <a:pt x="394627" y="0"/>
                </a:lnTo>
                <a:lnTo>
                  <a:pt x="394627" y="30480"/>
                </a:lnTo>
                <a:lnTo>
                  <a:pt x="394627" y="60960"/>
                </a:lnTo>
                <a:lnTo>
                  <a:pt x="394627" y="90170"/>
                </a:lnTo>
                <a:lnTo>
                  <a:pt x="394627" y="121920"/>
                </a:lnTo>
                <a:lnTo>
                  <a:pt x="394627" y="152400"/>
                </a:lnTo>
                <a:lnTo>
                  <a:pt x="539864" y="152400"/>
                </a:lnTo>
                <a:lnTo>
                  <a:pt x="539864" y="121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1968" y="464736"/>
            <a:ext cx="148196" cy="15184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7502" y="464835"/>
            <a:ext cx="145211" cy="15182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6561" y="464822"/>
            <a:ext cx="156235" cy="151841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5552052" y="368311"/>
            <a:ext cx="327025" cy="344805"/>
          </a:xfrm>
          <a:custGeom>
            <a:avLst/>
            <a:gdLst/>
            <a:ahLst/>
            <a:cxnLst/>
            <a:rect l="l" t="t" r="r" b="b"/>
            <a:pathLst>
              <a:path w="327025" h="344805">
                <a:moveTo>
                  <a:pt x="287312" y="0"/>
                </a:moveTo>
                <a:lnTo>
                  <a:pt x="39306" y="0"/>
                </a:lnTo>
                <a:lnTo>
                  <a:pt x="24008" y="3089"/>
                </a:lnTo>
                <a:lnTo>
                  <a:pt x="11514" y="11514"/>
                </a:lnTo>
                <a:lnTo>
                  <a:pt x="3089" y="24008"/>
                </a:lnTo>
                <a:lnTo>
                  <a:pt x="0" y="39306"/>
                </a:lnTo>
                <a:lnTo>
                  <a:pt x="0" y="305371"/>
                </a:lnTo>
                <a:lnTo>
                  <a:pt x="3089" y="320667"/>
                </a:lnTo>
                <a:lnTo>
                  <a:pt x="11514" y="333157"/>
                </a:lnTo>
                <a:lnTo>
                  <a:pt x="24008" y="341577"/>
                </a:lnTo>
                <a:lnTo>
                  <a:pt x="39306" y="344665"/>
                </a:lnTo>
                <a:lnTo>
                  <a:pt x="287312" y="344665"/>
                </a:lnTo>
                <a:lnTo>
                  <a:pt x="302608" y="341577"/>
                </a:lnTo>
                <a:lnTo>
                  <a:pt x="315098" y="333157"/>
                </a:lnTo>
                <a:lnTo>
                  <a:pt x="323518" y="320667"/>
                </a:lnTo>
                <a:lnTo>
                  <a:pt x="326605" y="305371"/>
                </a:lnTo>
                <a:lnTo>
                  <a:pt x="326605" y="39306"/>
                </a:lnTo>
                <a:lnTo>
                  <a:pt x="323518" y="24008"/>
                </a:lnTo>
                <a:lnTo>
                  <a:pt x="315098" y="11514"/>
                </a:lnTo>
                <a:lnTo>
                  <a:pt x="302608" y="3089"/>
                </a:lnTo>
                <a:lnTo>
                  <a:pt x="287312" y="0"/>
                </a:lnTo>
                <a:close/>
              </a:path>
            </a:pathLst>
          </a:custGeom>
          <a:solidFill>
            <a:srgbClr val="23B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570162" y="394680"/>
            <a:ext cx="290830" cy="283210"/>
          </a:xfrm>
          <a:custGeom>
            <a:avLst/>
            <a:gdLst/>
            <a:ahLst/>
            <a:cxnLst/>
            <a:rect l="l" t="t" r="r" b="b"/>
            <a:pathLst>
              <a:path w="290829" h="283209">
                <a:moveTo>
                  <a:pt x="145364" y="0"/>
                </a:moveTo>
                <a:lnTo>
                  <a:pt x="145033" y="0"/>
                </a:lnTo>
                <a:lnTo>
                  <a:pt x="122034" y="100787"/>
                </a:lnTo>
                <a:lnTo>
                  <a:pt x="28879" y="55943"/>
                </a:lnTo>
                <a:lnTo>
                  <a:pt x="28676" y="56197"/>
                </a:lnTo>
                <a:lnTo>
                  <a:pt x="93141" y="137020"/>
                </a:lnTo>
                <a:lnTo>
                  <a:pt x="0" y="181876"/>
                </a:lnTo>
                <a:lnTo>
                  <a:pt x="76" y="182194"/>
                </a:lnTo>
                <a:lnTo>
                  <a:pt x="103441" y="182194"/>
                </a:lnTo>
                <a:lnTo>
                  <a:pt x="80441" y="282994"/>
                </a:lnTo>
                <a:lnTo>
                  <a:pt x="80733" y="283121"/>
                </a:lnTo>
                <a:lnTo>
                  <a:pt x="145199" y="202298"/>
                </a:lnTo>
                <a:lnTo>
                  <a:pt x="209651" y="283121"/>
                </a:lnTo>
                <a:lnTo>
                  <a:pt x="209943" y="282981"/>
                </a:lnTo>
                <a:lnTo>
                  <a:pt x="186943" y="182194"/>
                </a:lnTo>
                <a:lnTo>
                  <a:pt x="290321" y="182194"/>
                </a:lnTo>
                <a:lnTo>
                  <a:pt x="290398" y="181876"/>
                </a:lnTo>
                <a:lnTo>
                  <a:pt x="197256" y="137020"/>
                </a:lnTo>
                <a:lnTo>
                  <a:pt x="261708" y="56197"/>
                </a:lnTo>
                <a:lnTo>
                  <a:pt x="261505" y="55943"/>
                </a:lnTo>
                <a:lnTo>
                  <a:pt x="168363" y="100787"/>
                </a:lnTo>
                <a:lnTo>
                  <a:pt x="145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3763" y="1130822"/>
            <a:ext cx="4271645" cy="1787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12" y="10113518"/>
            <a:ext cx="1461135" cy="162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0815" y="10077322"/>
            <a:ext cx="925195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A1CB5C-66A7-DDBC-FC4A-02941B483D6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10350500"/>
            <a:ext cx="1165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TZ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arsk.com/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www.maersk.com/local-information/imea/tanzani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aersk.com/" TargetMode="External"/><Relationship Id="rId5" Type="http://schemas.openxmlformats.org/officeDocument/2006/relationships/hyperlink" Target="mailto:sales.support@maersk.com" TargetMode="External"/><Relationship Id="rId4" Type="http://schemas.openxmlformats.org/officeDocument/2006/relationships/hyperlink" Target="http://www.maersk.com/support/website-gui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rsk.com/tracking/" TargetMode="External"/><Relationship Id="rId2" Type="http://schemas.openxmlformats.org/officeDocument/2006/relationships/hyperlink" Target="https://www.maersk.com/local-information/imea/tanzania/expor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tz.import@maersk.co.tz" TargetMode="External"/><Relationship Id="rId5" Type="http://schemas.openxmlformats.org/officeDocument/2006/relationships/hyperlink" Target="mailto:tz.export@maersk.co.tz" TargetMode="External"/><Relationship Id="rId4" Type="http://schemas.openxmlformats.org/officeDocument/2006/relationships/hyperlink" Target="https://www.maersk.com/local-information/imea/tanzania/impor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mailto:tzprv@maersk.co.tz" TargetMode="External"/><Relationship Id="rId7" Type="http://schemas.openxmlformats.org/officeDocument/2006/relationships/hyperlink" Target="https://www.maersk.com/local-information/imea/tanzania/payment" TargetMode="External"/><Relationship Id="rId2" Type="http://schemas.openxmlformats.org/officeDocument/2006/relationships/hyperlink" Target="https://www.maersk.com/myfinanc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EAAPAYAPP@maersk.com" TargetMode="External"/><Relationship Id="rId5" Type="http://schemas.openxmlformats.org/officeDocument/2006/relationships/hyperlink" Target="mailto:eaa.cash.collections@maersk.com" TargetMode="External"/><Relationship Id="rId4" Type="http://schemas.openxmlformats.org/officeDocument/2006/relationships/hyperlink" Target="mailto:Kenprv@maersk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eaa.cash.collections@maersk.com" TargetMode="External"/><Relationship Id="rId3" Type="http://schemas.openxmlformats.org/officeDocument/2006/relationships/hyperlink" Target="mailto:TZDROPOFF@maersk.co.tz" TargetMode="External"/><Relationship Id="rId7" Type="http://schemas.openxmlformats.org/officeDocument/2006/relationships/hyperlink" Target="mailto:TANCSVSL@maersk.co.tz" TargetMode="External"/><Relationship Id="rId2" Type="http://schemas.openxmlformats.org/officeDocument/2006/relationships/hyperlink" Target="https://www.maersk.com/local-information/imea/tanzania/impor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tz.import@maersk.co.tz" TargetMode="External"/><Relationship Id="rId11" Type="http://schemas.openxmlformats.org/officeDocument/2006/relationships/image" Target="../media/image10.jpg"/><Relationship Id="rId5" Type="http://schemas.openxmlformats.org/officeDocument/2006/relationships/hyperlink" Target="mailto:tz.export@maersk.co.tz" TargetMode="External"/><Relationship Id="rId10" Type="http://schemas.openxmlformats.org/officeDocument/2006/relationships/hyperlink" Target="https://www.maersk.com/news/articles/2021/05/26/agile-logistics" TargetMode="External"/><Relationship Id="rId4" Type="http://schemas.openxmlformats.org/officeDocument/2006/relationships/hyperlink" Target="https://www.maersk.com/myfinance/" TargetMode="External"/><Relationship Id="rId9" Type="http://schemas.openxmlformats.org/officeDocument/2006/relationships/hyperlink" Target="mailto:CENWWWSVCREG@maersk.co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4640"/>
              </a:lnSpc>
              <a:spcBef>
                <a:spcPts val="90"/>
              </a:spcBef>
            </a:pPr>
            <a:r>
              <a:rPr spc="30" dirty="0"/>
              <a:t>A</a:t>
            </a:r>
            <a:r>
              <a:rPr spc="-370" dirty="0"/>
              <a:t> </a:t>
            </a:r>
            <a:r>
              <a:rPr spc="-375" dirty="0"/>
              <a:t>C</a:t>
            </a:r>
            <a:r>
              <a:rPr spc="-85" dirty="0"/>
              <a:t>U</a:t>
            </a:r>
            <a:r>
              <a:rPr spc="-100" dirty="0"/>
              <a:t>S</a:t>
            </a:r>
            <a:r>
              <a:rPr spc="-275" dirty="0"/>
              <a:t>T</a:t>
            </a:r>
            <a:r>
              <a:rPr spc="55" dirty="0"/>
              <a:t>OMER</a:t>
            </a:r>
          </a:p>
          <a:p>
            <a:pPr marL="217804" marR="5080" indent="718820">
              <a:lnSpc>
                <a:spcPts val="4600"/>
              </a:lnSpc>
              <a:spcBef>
                <a:spcPts val="140"/>
              </a:spcBef>
            </a:pPr>
            <a:r>
              <a:rPr spc="-270" dirty="0"/>
              <a:t>G</a:t>
            </a:r>
            <a:r>
              <a:rPr spc="-20" dirty="0"/>
              <a:t>UIDE</a:t>
            </a:r>
            <a:r>
              <a:rPr spc="-370" dirty="0"/>
              <a:t> </a:t>
            </a:r>
            <a:r>
              <a:rPr spc="-275" dirty="0"/>
              <a:t>T</a:t>
            </a:r>
            <a:r>
              <a:rPr spc="-170" dirty="0"/>
              <a:t>O  </a:t>
            </a:r>
            <a:r>
              <a:rPr spc="170" dirty="0"/>
              <a:t>MAE</a:t>
            </a:r>
            <a:r>
              <a:rPr spc="15" dirty="0"/>
              <a:t>R</a:t>
            </a:r>
            <a:r>
              <a:rPr dirty="0"/>
              <a:t>SK</a:t>
            </a:r>
            <a:r>
              <a:rPr spc="-370" dirty="0"/>
              <a:t> </a:t>
            </a:r>
            <a:r>
              <a:rPr spc="-55" dirty="0"/>
              <a:t>SE</a:t>
            </a:r>
            <a:r>
              <a:rPr spc="-85" dirty="0"/>
              <a:t>R</a:t>
            </a:r>
            <a:r>
              <a:rPr spc="-114" dirty="0"/>
              <a:t>VIC</a:t>
            </a:r>
            <a:r>
              <a:rPr spc="-110" dirty="0"/>
              <a:t>E</a:t>
            </a:r>
            <a:r>
              <a:rPr spc="5"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3600" y="2884251"/>
            <a:ext cx="4780915" cy="1323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90"/>
              </a:spcBef>
            </a:pPr>
            <a:r>
              <a:rPr sz="3900" b="1" spc="6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900" b="1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900" b="1" spc="-30" dirty="0">
                <a:solidFill>
                  <a:srgbClr val="FFFFFF"/>
                </a:solidFill>
                <a:latin typeface="Trebuchet MS"/>
                <a:cs typeface="Trebuchet MS"/>
              </a:rPr>
              <a:t>TANZANIA</a:t>
            </a:r>
            <a:endParaRPr sz="3900" dirty="0">
              <a:latin typeface="Trebuchet MS"/>
              <a:cs typeface="Trebuchet MS"/>
            </a:endParaRPr>
          </a:p>
          <a:p>
            <a:pPr marL="12700" marR="5080">
              <a:lnSpc>
                <a:spcPct val="110400"/>
              </a:lnSpc>
              <a:spcBef>
                <a:spcPts val="1305"/>
              </a:spcBef>
            </a:pP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Did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sign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Maersk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but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unsure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begin?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Here’s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ready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reckoner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designed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help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you!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0337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073C5D"/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                              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                                 </a:t>
            </a:r>
          </a:p>
          <a:p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</a:t>
            </a:r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Thank you</a:t>
            </a:r>
            <a:endParaRPr sz="4000" dirty="0">
              <a:solidFill>
                <a:schemeClr val="accent1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86886" y="5222684"/>
            <a:ext cx="877569" cy="247015"/>
          </a:xfrm>
          <a:custGeom>
            <a:avLst/>
            <a:gdLst/>
            <a:ahLst/>
            <a:cxnLst/>
            <a:rect l="l" t="t" r="r" b="b"/>
            <a:pathLst>
              <a:path w="877570" h="247014">
                <a:moveTo>
                  <a:pt x="293624" y="0"/>
                </a:moveTo>
                <a:lnTo>
                  <a:pt x="230759" y="0"/>
                </a:lnTo>
                <a:lnTo>
                  <a:pt x="148805" y="184327"/>
                </a:lnTo>
                <a:lnTo>
                  <a:pt x="65633" y="0"/>
                </a:lnTo>
                <a:lnTo>
                  <a:pt x="0" y="0"/>
                </a:lnTo>
                <a:lnTo>
                  <a:pt x="0" y="246684"/>
                </a:lnTo>
                <a:lnTo>
                  <a:pt x="56095" y="246684"/>
                </a:lnTo>
                <a:lnTo>
                  <a:pt x="56095" y="103974"/>
                </a:lnTo>
                <a:lnTo>
                  <a:pt x="119354" y="246684"/>
                </a:lnTo>
                <a:lnTo>
                  <a:pt x="177050" y="246684"/>
                </a:lnTo>
                <a:lnTo>
                  <a:pt x="239496" y="103187"/>
                </a:lnTo>
                <a:lnTo>
                  <a:pt x="239496" y="246684"/>
                </a:lnTo>
                <a:lnTo>
                  <a:pt x="293624" y="246684"/>
                </a:lnTo>
                <a:lnTo>
                  <a:pt x="293624" y="0"/>
                </a:lnTo>
                <a:close/>
              </a:path>
              <a:path w="877570" h="247014">
                <a:moveTo>
                  <a:pt x="615759" y="246684"/>
                </a:moveTo>
                <a:lnTo>
                  <a:pt x="593801" y="197535"/>
                </a:lnTo>
                <a:lnTo>
                  <a:pt x="573087" y="151180"/>
                </a:lnTo>
                <a:lnTo>
                  <a:pt x="526376" y="46609"/>
                </a:lnTo>
                <a:lnTo>
                  <a:pt x="511441" y="13169"/>
                </a:lnTo>
                <a:lnTo>
                  <a:pt x="511441" y="151180"/>
                </a:lnTo>
                <a:lnTo>
                  <a:pt x="421906" y="151180"/>
                </a:lnTo>
                <a:lnTo>
                  <a:pt x="466166" y="46609"/>
                </a:lnTo>
                <a:lnTo>
                  <a:pt x="511441" y="151180"/>
                </a:lnTo>
                <a:lnTo>
                  <a:pt x="511441" y="13169"/>
                </a:lnTo>
                <a:lnTo>
                  <a:pt x="505561" y="0"/>
                </a:lnTo>
                <a:lnTo>
                  <a:pt x="427189" y="0"/>
                </a:lnTo>
                <a:lnTo>
                  <a:pt x="317779" y="246684"/>
                </a:lnTo>
                <a:lnTo>
                  <a:pt x="381431" y="246684"/>
                </a:lnTo>
                <a:lnTo>
                  <a:pt x="402450" y="197535"/>
                </a:lnTo>
                <a:lnTo>
                  <a:pt x="531241" y="197535"/>
                </a:lnTo>
                <a:lnTo>
                  <a:pt x="552907" y="246684"/>
                </a:lnTo>
                <a:lnTo>
                  <a:pt x="615759" y="246684"/>
                </a:lnTo>
                <a:close/>
              </a:path>
              <a:path w="877570" h="247014">
                <a:moveTo>
                  <a:pt x="877087" y="197154"/>
                </a:moveTo>
                <a:lnTo>
                  <a:pt x="698017" y="197154"/>
                </a:lnTo>
                <a:lnTo>
                  <a:pt x="698017" y="146354"/>
                </a:lnTo>
                <a:lnTo>
                  <a:pt x="851179" y="146354"/>
                </a:lnTo>
                <a:lnTo>
                  <a:pt x="851179" y="98094"/>
                </a:lnTo>
                <a:lnTo>
                  <a:pt x="698017" y="98094"/>
                </a:lnTo>
                <a:lnTo>
                  <a:pt x="698017" y="49834"/>
                </a:lnTo>
                <a:lnTo>
                  <a:pt x="876655" y="49834"/>
                </a:lnTo>
                <a:lnTo>
                  <a:pt x="876655" y="304"/>
                </a:lnTo>
                <a:lnTo>
                  <a:pt x="641134" y="304"/>
                </a:lnTo>
                <a:lnTo>
                  <a:pt x="641134" y="49834"/>
                </a:lnTo>
                <a:lnTo>
                  <a:pt x="641134" y="98094"/>
                </a:lnTo>
                <a:lnTo>
                  <a:pt x="641134" y="146354"/>
                </a:lnTo>
                <a:lnTo>
                  <a:pt x="641134" y="197154"/>
                </a:lnTo>
                <a:lnTo>
                  <a:pt x="641134" y="246684"/>
                </a:lnTo>
                <a:lnTo>
                  <a:pt x="877087" y="246684"/>
                </a:lnTo>
                <a:lnTo>
                  <a:pt x="877087" y="1971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209782" y="5222681"/>
            <a:ext cx="521334" cy="247015"/>
            <a:chOff x="4209782" y="5222681"/>
            <a:chExt cx="521334" cy="2470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9782" y="5222681"/>
              <a:ext cx="240766" cy="246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4951" y="5222847"/>
              <a:ext cx="235915" cy="24665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5859" y="5222821"/>
            <a:ext cx="253822" cy="24668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520322" y="5066028"/>
            <a:ext cx="530860" cy="560070"/>
            <a:chOff x="2520322" y="5066028"/>
            <a:chExt cx="530860" cy="560070"/>
          </a:xfrm>
        </p:grpSpPr>
        <p:sp>
          <p:nvSpPr>
            <p:cNvPr id="9" name="object 9"/>
            <p:cNvSpPr/>
            <p:nvPr/>
          </p:nvSpPr>
          <p:spPr>
            <a:xfrm>
              <a:off x="2520322" y="5066028"/>
              <a:ext cx="530860" cy="560070"/>
            </a:xfrm>
            <a:custGeom>
              <a:avLst/>
              <a:gdLst/>
              <a:ahLst/>
              <a:cxnLst/>
              <a:rect l="l" t="t" r="r" b="b"/>
              <a:pathLst>
                <a:path w="530860" h="560070">
                  <a:moveTo>
                    <a:pt x="466763" y="0"/>
                  </a:moveTo>
                  <a:lnTo>
                    <a:pt x="63855" y="0"/>
                  </a:lnTo>
                  <a:lnTo>
                    <a:pt x="38999" y="5019"/>
                  </a:lnTo>
                  <a:lnTo>
                    <a:pt x="18702" y="18707"/>
                  </a:lnTo>
                  <a:lnTo>
                    <a:pt x="5017" y="39004"/>
                  </a:lnTo>
                  <a:lnTo>
                    <a:pt x="0" y="63855"/>
                  </a:lnTo>
                  <a:lnTo>
                    <a:pt x="0" y="496112"/>
                  </a:lnTo>
                  <a:lnTo>
                    <a:pt x="5017" y="520966"/>
                  </a:lnTo>
                  <a:lnTo>
                    <a:pt x="18702" y="541259"/>
                  </a:lnTo>
                  <a:lnTo>
                    <a:pt x="38999" y="554939"/>
                  </a:lnTo>
                  <a:lnTo>
                    <a:pt x="63855" y="559955"/>
                  </a:lnTo>
                  <a:lnTo>
                    <a:pt x="466763" y="559955"/>
                  </a:lnTo>
                  <a:lnTo>
                    <a:pt x="491617" y="554939"/>
                  </a:lnTo>
                  <a:lnTo>
                    <a:pt x="511910" y="541259"/>
                  </a:lnTo>
                  <a:lnTo>
                    <a:pt x="525590" y="520966"/>
                  </a:lnTo>
                  <a:lnTo>
                    <a:pt x="530606" y="496112"/>
                  </a:lnTo>
                  <a:lnTo>
                    <a:pt x="530606" y="63855"/>
                  </a:lnTo>
                  <a:lnTo>
                    <a:pt x="525590" y="39004"/>
                  </a:lnTo>
                  <a:lnTo>
                    <a:pt x="511910" y="18707"/>
                  </a:lnTo>
                  <a:lnTo>
                    <a:pt x="491617" y="5019"/>
                  </a:lnTo>
                  <a:lnTo>
                    <a:pt x="466763" y="0"/>
                  </a:lnTo>
                  <a:close/>
                </a:path>
              </a:pathLst>
            </a:custGeom>
            <a:solidFill>
              <a:srgbClr val="23B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49735" y="5108869"/>
              <a:ext cx="471805" cy="460375"/>
            </a:xfrm>
            <a:custGeom>
              <a:avLst/>
              <a:gdLst/>
              <a:ahLst/>
              <a:cxnLst/>
              <a:rect l="l" t="t" r="r" b="b"/>
              <a:pathLst>
                <a:path w="471805" h="460375">
                  <a:moveTo>
                    <a:pt x="236169" y="0"/>
                  </a:moveTo>
                  <a:lnTo>
                    <a:pt x="235635" y="0"/>
                  </a:lnTo>
                  <a:lnTo>
                    <a:pt x="198259" y="163741"/>
                  </a:lnTo>
                  <a:lnTo>
                    <a:pt x="46926" y="90893"/>
                  </a:lnTo>
                  <a:lnTo>
                    <a:pt x="46596" y="91300"/>
                  </a:lnTo>
                  <a:lnTo>
                    <a:pt x="151320" y="222605"/>
                  </a:lnTo>
                  <a:lnTo>
                    <a:pt x="0" y="295478"/>
                  </a:lnTo>
                  <a:lnTo>
                    <a:pt x="127" y="295998"/>
                  </a:lnTo>
                  <a:lnTo>
                    <a:pt x="168059" y="295998"/>
                  </a:lnTo>
                  <a:lnTo>
                    <a:pt x="130695" y="459752"/>
                  </a:lnTo>
                  <a:lnTo>
                    <a:pt x="131165" y="459968"/>
                  </a:lnTo>
                  <a:lnTo>
                    <a:pt x="235902" y="328663"/>
                  </a:lnTo>
                  <a:lnTo>
                    <a:pt x="340614" y="459968"/>
                  </a:lnTo>
                  <a:lnTo>
                    <a:pt x="341083" y="459740"/>
                  </a:lnTo>
                  <a:lnTo>
                    <a:pt x="303720" y="295998"/>
                  </a:lnTo>
                  <a:lnTo>
                    <a:pt x="471665" y="295998"/>
                  </a:lnTo>
                  <a:lnTo>
                    <a:pt x="471792" y="295478"/>
                  </a:lnTo>
                  <a:lnTo>
                    <a:pt x="320471" y="222605"/>
                  </a:lnTo>
                  <a:lnTo>
                    <a:pt x="425183" y="91300"/>
                  </a:lnTo>
                  <a:lnTo>
                    <a:pt x="424853" y="90893"/>
                  </a:lnTo>
                  <a:lnTo>
                    <a:pt x="273532" y="163741"/>
                  </a:lnTo>
                  <a:lnTo>
                    <a:pt x="2361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070512"/>
            <a:ext cx="5833110" cy="931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073C5D"/>
              </a:buClr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u="sng" spc="10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  <a:hlinkClick r:id="rId2"/>
              </a:rPr>
              <a:t>Registe</a:t>
            </a:r>
            <a:r>
              <a:rPr sz="1300" u="sng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  <a:hlinkClick r:id="rId2"/>
              </a:rPr>
              <a:t>r</a:t>
            </a:r>
            <a:r>
              <a:rPr sz="1300" u="sng" spc="-70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300" u="sng" spc="-15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  <a:hlinkClick r:id="rId2"/>
              </a:rPr>
              <a:t>wit</a:t>
            </a:r>
            <a:r>
              <a:rPr sz="1300" u="sng" spc="25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  <a:hlinkClick r:id="rId2"/>
              </a:rPr>
              <a:t>h</a:t>
            </a:r>
            <a:r>
              <a:rPr sz="1300" u="sng" spc="-70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300" u="sng" spc="45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  <a:hlinkClick r:id="rId2"/>
              </a:rPr>
              <a:t>u</a:t>
            </a:r>
            <a:r>
              <a:rPr lang="en-US" sz="1300" u="sng" spc="45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  <a:hlinkClick r:id="rId2"/>
              </a:rPr>
              <a:t>s</a:t>
            </a:r>
            <a:endParaRPr sz="1300" dirty="0">
              <a:latin typeface="Trebuchet MS"/>
              <a:cs typeface="Trebuchet MS"/>
            </a:endParaRPr>
          </a:p>
          <a:p>
            <a:pPr marL="469900" indent="-457200">
              <a:lnSpc>
                <a:spcPts val="1395"/>
              </a:lnSpc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Create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a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unique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customer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identification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reference</a:t>
            </a:r>
            <a:endParaRPr sz="1300" dirty="0">
              <a:latin typeface="Trebuchet MS"/>
              <a:cs typeface="Trebuchet MS"/>
            </a:endParaRPr>
          </a:p>
          <a:p>
            <a:pPr marL="473709" indent="-461009">
              <a:lnSpc>
                <a:spcPts val="1370"/>
              </a:lnSpc>
              <a:buFont typeface="Trebuchet MS"/>
              <a:buChar char="•"/>
              <a:tabLst>
                <a:tab pos="473075" algn="l"/>
                <a:tab pos="473709" algn="l"/>
              </a:tabLst>
            </a:pPr>
            <a:r>
              <a:rPr sz="1300" spc="35" dirty="0">
                <a:solidFill>
                  <a:srgbClr val="073C5D"/>
                </a:solidFill>
                <a:latin typeface="Trebuchet MS"/>
                <a:cs typeface="Trebuchet MS"/>
              </a:rPr>
              <a:t>Log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into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5B2CF"/>
                </a:solidFill>
                <a:latin typeface="Trebuchet MS"/>
                <a:cs typeface="Trebuchet MS"/>
                <a:hlinkClick r:id="rId3"/>
              </a:rPr>
              <a:t>www.mearsk.com</a:t>
            </a:r>
            <a:r>
              <a:rPr sz="1300" spc="-70" dirty="0">
                <a:solidFill>
                  <a:srgbClr val="25B2CF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and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create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your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username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and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password</a:t>
            </a:r>
            <a:endParaRPr sz="1300" dirty="0">
              <a:latin typeface="Trebuchet MS"/>
              <a:cs typeface="Trebuchet MS"/>
            </a:endParaRPr>
          </a:p>
          <a:p>
            <a:pPr marL="476250" marR="5080" indent="-464184">
              <a:lnSpc>
                <a:spcPts val="1440"/>
              </a:lnSpc>
              <a:spcBef>
                <a:spcPts val="20"/>
              </a:spcBef>
              <a:buFont typeface="Trebuchet MS"/>
              <a:buChar char="•"/>
              <a:tabLst>
                <a:tab pos="473075" algn="l"/>
                <a:tab pos="473709" algn="l"/>
              </a:tabLst>
            </a:pP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Visit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5B2CF"/>
                </a:solidFill>
                <a:latin typeface="Trebuchet MS"/>
                <a:cs typeface="Trebuchet MS"/>
                <a:hlinkClick r:id="rId4"/>
              </a:rPr>
              <a:t>https://www.maersk.com/support/website-guide</a:t>
            </a:r>
            <a:r>
              <a:rPr sz="1300" spc="-75" dirty="0">
                <a:solidFill>
                  <a:srgbClr val="25B2CF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for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guidance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on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how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to </a:t>
            </a:r>
            <a:r>
              <a:rPr sz="1300" spc="-3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proceed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with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073C5D"/>
                </a:solidFill>
                <a:latin typeface="Trebuchet MS"/>
                <a:cs typeface="Trebuchet MS"/>
              </a:rPr>
              <a:t>this.</a:t>
            </a:r>
            <a:endParaRPr lang="en-US" sz="1300" spc="-20" dirty="0">
              <a:solidFill>
                <a:srgbClr val="073C5D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544939"/>
            <a:ext cx="16992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5" dirty="0">
                <a:solidFill>
                  <a:srgbClr val="25B2CF"/>
                </a:solidFill>
                <a:latin typeface="Trebuchet MS"/>
                <a:cs typeface="Trebuchet MS"/>
              </a:rPr>
              <a:t>The</a:t>
            </a:r>
            <a:r>
              <a:rPr sz="2200" spc="-13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15" dirty="0">
                <a:solidFill>
                  <a:srgbClr val="25B2CF"/>
                </a:solidFill>
                <a:latin typeface="Trebuchet MS"/>
                <a:cs typeface="Trebuchet MS"/>
              </a:rPr>
              <a:t>first</a:t>
            </a:r>
            <a:r>
              <a:rPr sz="2200" spc="-13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30" dirty="0">
                <a:solidFill>
                  <a:srgbClr val="25B2CF"/>
                </a:solidFill>
                <a:latin typeface="Trebuchet MS"/>
                <a:cs typeface="Trebuchet MS"/>
              </a:rPr>
              <a:t>step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307422"/>
            <a:ext cx="77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25" dirty="0">
                <a:solidFill>
                  <a:srgbClr val="073C5D"/>
                </a:solidFill>
                <a:latin typeface="Trebuchet MS"/>
                <a:cs typeface="Trebuchet MS"/>
              </a:rPr>
              <a:t>•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913774"/>
            <a:ext cx="5509260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Call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45" dirty="0">
                <a:solidFill>
                  <a:srgbClr val="073C5D"/>
                </a:solidFill>
                <a:latin typeface="Trebuchet MS"/>
                <a:cs typeface="Trebuchet MS"/>
              </a:rPr>
              <a:t>us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on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dial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TZ" sz="1300" b="1" spc="30" dirty="0">
                <a:solidFill>
                  <a:srgbClr val="073C5D"/>
                </a:solidFill>
                <a:latin typeface="Trebuchet MS"/>
                <a:cs typeface="Trebuchet MS"/>
              </a:rPr>
              <a:t>0800120035</a:t>
            </a:r>
            <a:r>
              <a:rPr sz="1300" b="1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(toll-free)</a:t>
            </a:r>
            <a:r>
              <a:rPr lang="en-US" sz="1300" spc="-1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and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a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5" dirty="0">
                <a:solidFill>
                  <a:srgbClr val="073C5D"/>
                </a:solidFill>
                <a:latin typeface="Trebuchet MS"/>
                <a:cs typeface="Trebuchet MS"/>
              </a:rPr>
              <a:t>Maersk </a:t>
            </a:r>
            <a:r>
              <a:rPr sz="1300" spc="-3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representative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will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help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you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073C5D"/>
                </a:solidFill>
                <a:latin typeface="Trebuchet MS"/>
                <a:cs typeface="Trebuchet MS"/>
              </a:rPr>
              <a:t>out.</a:t>
            </a:r>
            <a:r>
              <a:rPr lang="en-US" sz="1300" spc="-2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endParaRPr sz="1300" dirty="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219"/>
              </a:spcBef>
            </a:pP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For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any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sales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073C5D"/>
                </a:solidFill>
                <a:latin typeface="Trebuchet MS"/>
                <a:cs typeface="Trebuchet MS"/>
              </a:rPr>
              <a:t>enquiries,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you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can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reach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45" dirty="0">
                <a:solidFill>
                  <a:srgbClr val="073C5D"/>
                </a:solidFill>
                <a:latin typeface="Trebuchet MS"/>
                <a:cs typeface="Trebuchet MS"/>
              </a:rPr>
              <a:t>us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on</a:t>
            </a:r>
            <a:r>
              <a:rPr lang="en-US"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25B2CF"/>
                </a:solidFill>
                <a:latin typeface="Trebuchet MS"/>
                <a:cs typeface="Trebuchet MS"/>
                <a:hlinkClick r:id="rId5"/>
              </a:rPr>
              <a:t>sales.support@maersk.com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388199"/>
            <a:ext cx="2324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60" dirty="0">
                <a:solidFill>
                  <a:srgbClr val="25B2CF"/>
                </a:solidFill>
                <a:latin typeface="Trebuchet MS"/>
                <a:cs typeface="Trebuchet MS"/>
              </a:rPr>
              <a:t>How</a:t>
            </a:r>
            <a:r>
              <a:rPr sz="2200" spc="-15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45" dirty="0">
                <a:solidFill>
                  <a:srgbClr val="25B2CF"/>
                </a:solidFill>
                <a:latin typeface="Trebuchet MS"/>
                <a:cs typeface="Trebuchet MS"/>
              </a:rPr>
              <a:t>do</a:t>
            </a:r>
            <a:r>
              <a:rPr sz="2200" spc="-15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45" dirty="0">
                <a:solidFill>
                  <a:srgbClr val="25B2CF"/>
                </a:solidFill>
                <a:latin typeface="Trebuchet MS"/>
                <a:cs typeface="Trebuchet MS"/>
              </a:rPr>
              <a:t>you</a:t>
            </a:r>
            <a:r>
              <a:rPr sz="2200" spc="-15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80" dirty="0">
                <a:solidFill>
                  <a:srgbClr val="25B2CF"/>
                </a:solidFill>
                <a:latin typeface="Trebuchet MS"/>
                <a:cs typeface="Trebuchet MS"/>
              </a:rPr>
              <a:t>start?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499" y="4396363"/>
            <a:ext cx="574631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You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can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now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book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your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cargo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with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45" dirty="0">
                <a:solidFill>
                  <a:srgbClr val="073C5D"/>
                </a:solidFill>
                <a:latin typeface="Trebuchet MS"/>
                <a:cs typeface="Trebuchet MS"/>
              </a:rPr>
              <a:t>us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on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5B2CF"/>
                </a:solidFill>
                <a:latin typeface="Trebuchet MS"/>
                <a:cs typeface="Trebuchet MS"/>
                <a:hlinkClick r:id="rId6"/>
              </a:rPr>
              <a:t>www.maersk.com</a:t>
            </a:r>
            <a:endParaRPr lang="en-US" sz="1300" spc="-5" dirty="0">
              <a:solidFill>
                <a:srgbClr val="25B2CF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lang="en-US" sz="1300" spc="-5" dirty="0">
                <a:latin typeface="Trebuchet MS"/>
                <a:cs typeface="Trebuchet MS"/>
              </a:rPr>
              <a:t>Special Cargo (OOG)request for quotation </a:t>
            </a:r>
            <a:r>
              <a:rPr lang="en-US" sz="1300" spc="-5" dirty="0">
                <a:solidFill>
                  <a:srgbClr val="25B2CF"/>
                </a:solidFill>
                <a:latin typeface="Trebuchet MS"/>
                <a:cs typeface="Trebuchet MS"/>
                <a:hlinkClick r:id="rId5"/>
              </a:rPr>
              <a:t>sales.support@maersk.com</a:t>
            </a:r>
            <a:r>
              <a:rPr lang="en-US" sz="1300" spc="-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endParaRPr sz="13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Proceed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to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the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depot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to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pick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units</a:t>
            </a:r>
            <a:endParaRPr sz="13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Trucking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details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should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be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shared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with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the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depot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directly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for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073C5D"/>
                </a:solidFill>
                <a:latin typeface="Trebuchet MS"/>
                <a:cs typeface="Trebuchet MS"/>
              </a:rPr>
              <a:t>release.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3870788"/>
            <a:ext cx="16687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5" dirty="0">
                <a:solidFill>
                  <a:srgbClr val="25B2CF"/>
                </a:solidFill>
                <a:latin typeface="Trebuchet MS"/>
                <a:cs typeface="Trebuchet MS"/>
              </a:rPr>
              <a:t>What’s</a:t>
            </a:r>
            <a:r>
              <a:rPr sz="2200" spc="-13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70" dirty="0">
                <a:solidFill>
                  <a:srgbClr val="25B2CF"/>
                </a:solidFill>
                <a:latin typeface="Trebuchet MS"/>
                <a:cs typeface="Trebuchet MS"/>
              </a:rPr>
              <a:t>next?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499" y="5530573"/>
            <a:ext cx="2286396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075" marR="5080" indent="-461009">
              <a:lnSpc>
                <a:spcPct val="100000"/>
              </a:lnSpc>
              <a:spcBef>
                <a:spcPts val="100"/>
              </a:spcBef>
            </a:pPr>
            <a:r>
              <a:rPr sz="2200" spc="60" dirty="0">
                <a:solidFill>
                  <a:srgbClr val="25B2CF"/>
                </a:solidFill>
                <a:latin typeface="Trebuchet MS"/>
                <a:cs typeface="Trebuchet MS"/>
              </a:rPr>
              <a:t>How </a:t>
            </a:r>
            <a:r>
              <a:rPr sz="2200" spc="35" dirty="0">
                <a:solidFill>
                  <a:srgbClr val="25B2CF"/>
                </a:solidFill>
                <a:latin typeface="Trebuchet MS"/>
                <a:cs typeface="Trebuchet MS"/>
              </a:rPr>
              <a:t>to </a:t>
            </a:r>
            <a:r>
              <a:rPr sz="2200" spc="20" dirty="0">
                <a:solidFill>
                  <a:srgbClr val="25B2CF"/>
                </a:solidFill>
                <a:latin typeface="Trebuchet MS"/>
                <a:cs typeface="Trebuchet MS"/>
              </a:rPr>
              <a:t>confirm </a:t>
            </a:r>
            <a:r>
              <a:rPr sz="2200" spc="25" dirty="0">
                <a:solidFill>
                  <a:srgbClr val="25B2CF"/>
                </a:solidFill>
                <a:latin typeface="Trebuchet MS"/>
                <a:cs typeface="Trebuchet MS"/>
              </a:rPr>
              <a:t> cargo</a:t>
            </a:r>
            <a:r>
              <a:rPr sz="2200" spc="-13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15" dirty="0">
                <a:solidFill>
                  <a:srgbClr val="25B2CF"/>
                </a:solidFill>
                <a:latin typeface="Trebuchet MS"/>
                <a:cs typeface="Trebuchet MS"/>
              </a:rPr>
              <a:t>readiness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499" y="6718300"/>
            <a:ext cx="3172918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lang="en-US" sz="1300" spc="20" dirty="0">
                <a:solidFill>
                  <a:srgbClr val="073C5D"/>
                </a:solidFill>
                <a:latin typeface="Trebuchet MS"/>
                <a:cs typeface="Trebuchet MS"/>
              </a:rPr>
              <a:t>Weekly check 'ins for shipments status and load confirmation.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Engagement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list</a:t>
            </a:r>
            <a:r>
              <a:rPr lang="en-US" sz="1300" dirty="0">
                <a:solidFill>
                  <a:srgbClr val="073C5D"/>
                </a:solidFill>
                <a:latin typeface="Trebuchet MS"/>
                <a:cs typeface="Trebuchet MS"/>
              </a:rPr>
              <a:t>/Load List</a:t>
            </a:r>
            <a:endParaRPr sz="13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endParaRPr sz="1300" dirty="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39084" y="5879568"/>
            <a:ext cx="3326256" cy="294576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492" y="165100"/>
            <a:ext cx="6000758" cy="2318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60" dirty="0">
                <a:solidFill>
                  <a:srgbClr val="25B2CF"/>
                </a:solidFill>
                <a:latin typeface="Trebuchet MS"/>
                <a:cs typeface="Trebuchet MS"/>
              </a:rPr>
              <a:t>How</a:t>
            </a:r>
            <a:r>
              <a:rPr sz="2200" spc="-15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5" dirty="0">
                <a:solidFill>
                  <a:srgbClr val="25B2CF"/>
                </a:solidFill>
                <a:latin typeface="Trebuchet MS"/>
                <a:cs typeface="Trebuchet MS"/>
              </a:rPr>
              <a:t>can</a:t>
            </a:r>
            <a:r>
              <a:rPr sz="2200" spc="-14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30" dirty="0">
                <a:solidFill>
                  <a:srgbClr val="25B2CF"/>
                </a:solidFill>
                <a:latin typeface="Trebuchet MS"/>
                <a:cs typeface="Trebuchet MS"/>
              </a:rPr>
              <a:t>Maersk.com</a:t>
            </a:r>
            <a:r>
              <a:rPr sz="2200" spc="-14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75" dirty="0">
                <a:solidFill>
                  <a:srgbClr val="25B2CF"/>
                </a:solidFill>
                <a:latin typeface="Trebuchet MS"/>
                <a:cs typeface="Trebuchet MS"/>
              </a:rPr>
              <a:t>help?</a:t>
            </a:r>
            <a:endParaRPr sz="2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You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can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access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a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variety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of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services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on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our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073C5D"/>
                </a:solidFill>
                <a:latin typeface="Trebuchet MS"/>
                <a:cs typeface="Trebuchet MS"/>
              </a:rPr>
              <a:t>website.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It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allows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you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35" dirty="0">
                <a:solidFill>
                  <a:srgbClr val="073C5D"/>
                </a:solidFill>
                <a:latin typeface="Trebuchet MS"/>
                <a:cs typeface="Trebuchet MS"/>
              </a:rPr>
              <a:t>to:</a:t>
            </a:r>
            <a:endParaRPr sz="1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Submit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Verified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Gross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80" dirty="0">
                <a:solidFill>
                  <a:srgbClr val="073C5D"/>
                </a:solidFill>
                <a:latin typeface="Trebuchet MS"/>
                <a:cs typeface="Trebuchet MS"/>
              </a:rPr>
              <a:t>Mass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(VGM)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requests</a:t>
            </a:r>
            <a:endParaRPr sz="13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Issue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and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modify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shipping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instructions</a:t>
            </a:r>
            <a:endParaRPr sz="13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Access</a:t>
            </a:r>
            <a:r>
              <a:rPr sz="1300" spc="-8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verify</a:t>
            </a:r>
            <a:r>
              <a:rPr sz="1300" spc="-8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copies/drafts</a:t>
            </a:r>
            <a:endParaRPr sz="1300" dirty="0">
              <a:latin typeface="Trebuchet MS"/>
              <a:cs typeface="Trebuchet MS"/>
            </a:endParaRPr>
          </a:p>
          <a:p>
            <a:pPr marL="467995" marR="5080" indent="-455930">
              <a:lnSpc>
                <a:spcPct val="100000"/>
              </a:lnSpc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Access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vessel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cut-off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timelines/updates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and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online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cargo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readiness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on </a:t>
            </a:r>
            <a:r>
              <a:rPr sz="1300" spc="-3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dirty="0">
                <a:hlinkClick r:id="rId2"/>
              </a:rPr>
              <a:t>Tanzania Exports | Maersk</a:t>
            </a:r>
            <a:r>
              <a:rPr lang="en-US" sz="1300" dirty="0"/>
              <a:t> </a:t>
            </a:r>
          </a:p>
          <a:p>
            <a:pPr marL="467995" marR="5080" indent="-455930">
              <a:lnSpc>
                <a:spcPct val="100000"/>
              </a:lnSpc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lang="en-US" sz="1300" spc="5" dirty="0">
                <a:solidFill>
                  <a:srgbClr val="073C5D"/>
                </a:solidFill>
                <a:latin typeface="Trebuchet MS"/>
                <a:cs typeface="Trebuchet MS"/>
              </a:rPr>
              <a:t>To</a:t>
            </a:r>
            <a:r>
              <a:rPr lang="en-US"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spc="-5" dirty="0">
                <a:solidFill>
                  <a:srgbClr val="073C5D"/>
                </a:solidFill>
                <a:latin typeface="Trebuchet MS"/>
                <a:cs typeface="Trebuchet MS"/>
              </a:rPr>
              <a:t>track</a:t>
            </a:r>
            <a:r>
              <a:rPr lang="en-US"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spc="15" dirty="0">
                <a:solidFill>
                  <a:srgbClr val="073C5D"/>
                </a:solidFill>
                <a:latin typeface="Trebuchet MS"/>
                <a:cs typeface="Trebuchet MS"/>
              </a:rPr>
              <a:t>your</a:t>
            </a:r>
            <a:r>
              <a:rPr lang="en-US"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dirty="0">
                <a:solidFill>
                  <a:srgbClr val="073C5D"/>
                </a:solidFill>
                <a:latin typeface="Trebuchet MS"/>
                <a:cs typeface="Trebuchet MS"/>
              </a:rPr>
              <a:t>unit</a:t>
            </a:r>
            <a:r>
              <a:rPr lang="en-US"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spc="15" dirty="0">
                <a:solidFill>
                  <a:srgbClr val="073C5D"/>
                </a:solidFill>
                <a:latin typeface="Trebuchet MS"/>
                <a:cs typeface="Trebuchet MS"/>
              </a:rPr>
              <a:t>or</a:t>
            </a:r>
            <a:r>
              <a:rPr lang="en-US"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spc="-5" dirty="0">
                <a:solidFill>
                  <a:srgbClr val="073C5D"/>
                </a:solidFill>
                <a:latin typeface="Trebuchet MS"/>
                <a:cs typeface="Trebuchet MS"/>
              </a:rPr>
              <a:t>shipment,</a:t>
            </a:r>
            <a:r>
              <a:rPr lang="en-US"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spc="-25" dirty="0">
                <a:solidFill>
                  <a:srgbClr val="073C5D"/>
                </a:solidFill>
                <a:latin typeface="Trebuchet MS"/>
                <a:cs typeface="Trebuchet MS"/>
              </a:rPr>
              <a:t>click</a:t>
            </a:r>
            <a:r>
              <a:rPr lang="en-US" sz="1300" spc="-7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lang="en-US" sz="1300" i="1" u="sng" spc="-55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  <a:hlinkClick r:id="rId3"/>
              </a:rPr>
              <a:t>here</a:t>
            </a:r>
            <a:endParaRPr lang="en-US" sz="13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You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can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also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find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the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following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services</a:t>
            </a:r>
            <a:r>
              <a:rPr sz="1300" spc="-7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1300" i="1" u="sng" spc="-55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  <a:hlinkClick r:id="rId4"/>
              </a:rPr>
              <a:t>here</a:t>
            </a:r>
            <a:r>
              <a:rPr lang="en-US" sz="1300" i="1" u="sng" spc="-55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</a:rPr>
              <a:t> 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4492" y="2724512"/>
            <a:ext cx="6640195" cy="1135380"/>
          </a:xfrm>
          <a:custGeom>
            <a:avLst/>
            <a:gdLst/>
            <a:ahLst/>
            <a:cxnLst/>
            <a:rect l="l" t="t" r="r" b="b"/>
            <a:pathLst>
              <a:path w="6640195" h="1135379">
                <a:moveTo>
                  <a:pt x="6639648" y="0"/>
                </a:moveTo>
                <a:lnTo>
                  <a:pt x="0" y="0"/>
                </a:lnTo>
                <a:lnTo>
                  <a:pt x="0" y="1135214"/>
                </a:lnTo>
                <a:lnTo>
                  <a:pt x="6639648" y="1135214"/>
                </a:lnTo>
                <a:lnTo>
                  <a:pt x="6639648" y="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27100" y="2850105"/>
            <a:ext cx="5263715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835" marR="0" lvl="0" indent="-19177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Pct val="133333"/>
              <a:buFontTx/>
              <a:buChar char="•"/>
              <a:tabLst>
                <a:tab pos="203835" algn="l"/>
                <a:tab pos="204470" algn="l"/>
              </a:tabLst>
              <a:defRPr/>
            </a:pPr>
            <a:r>
              <a:rPr kumimoji="0" lang="en-US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Demurrage</a:t>
            </a:r>
            <a:r>
              <a:rPr kumimoji="0" lang="en-US" sz="1200" b="1" i="0" u="none" strike="noStrike" kern="1200" cap="none" spc="-6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en-US" sz="1200" b="1" i="0" u="none" strike="noStrike" kern="1200" cap="none" spc="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lang="en-US" sz="1200" b="1" i="0" u="none" strike="noStrike" kern="120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Detention</a:t>
            </a:r>
            <a:endParaRPr sz="1200" b="1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203835" indent="-191770">
              <a:lnSpc>
                <a:spcPct val="100000"/>
              </a:lnSpc>
              <a:spcBef>
                <a:spcPts val="20"/>
              </a:spcBef>
              <a:buSzPct val="133333"/>
              <a:buChar char="•"/>
              <a:tabLst>
                <a:tab pos="203835" algn="l"/>
                <a:tab pos="204470" algn="l"/>
              </a:tabLst>
            </a:pPr>
            <a:r>
              <a:rPr lang="en-US" sz="1200" b="1" spc="-5" dirty="0">
                <a:solidFill>
                  <a:schemeClr val="tx2"/>
                </a:solidFill>
                <a:latin typeface="Trebuchet MS"/>
                <a:cs typeface="Trebuchet MS"/>
              </a:rPr>
              <a:t>Procedures (Release procedures, Container deposit refunds)</a:t>
            </a:r>
            <a:endParaRPr sz="1200" b="1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203835" indent="-191770">
              <a:lnSpc>
                <a:spcPct val="100000"/>
              </a:lnSpc>
              <a:spcBef>
                <a:spcPts val="20"/>
              </a:spcBef>
              <a:buSzPct val="133333"/>
              <a:buChar char="•"/>
              <a:tabLst>
                <a:tab pos="203835" algn="l"/>
                <a:tab pos="204470" algn="l"/>
              </a:tabLst>
            </a:pPr>
            <a:r>
              <a:rPr lang="en-US" sz="1200" b="1" spc="-5" dirty="0">
                <a:solidFill>
                  <a:schemeClr val="tx2"/>
                </a:solidFill>
                <a:latin typeface="Trebuchet MS"/>
                <a:cs typeface="Trebuchet MS"/>
              </a:rPr>
              <a:t>Restrictions (Commodity, Weight / Measurement, Special cargoes, Manifest amendments</a:t>
            </a:r>
          </a:p>
          <a:p>
            <a:pPr marL="203835" indent="-191770">
              <a:lnSpc>
                <a:spcPct val="100000"/>
              </a:lnSpc>
              <a:spcBef>
                <a:spcPts val="20"/>
              </a:spcBef>
              <a:buSzPct val="133333"/>
              <a:buChar char="•"/>
              <a:tabLst>
                <a:tab pos="203835" algn="l"/>
                <a:tab pos="204470" algn="l"/>
              </a:tabLst>
            </a:pPr>
            <a:endParaRPr sz="9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819" y="4614760"/>
            <a:ext cx="3248660" cy="3646170"/>
          </a:xfrm>
          <a:custGeom>
            <a:avLst/>
            <a:gdLst/>
            <a:ahLst/>
            <a:cxnLst/>
            <a:rect l="l" t="t" r="r" b="b"/>
            <a:pathLst>
              <a:path w="3248660" h="3646170">
                <a:moveTo>
                  <a:pt x="3248431" y="0"/>
                </a:moveTo>
                <a:lnTo>
                  <a:pt x="0" y="0"/>
                </a:lnTo>
                <a:lnTo>
                  <a:pt x="0" y="3646042"/>
                </a:lnTo>
                <a:lnTo>
                  <a:pt x="3248431" y="3646042"/>
                </a:lnTo>
                <a:lnTo>
                  <a:pt x="3248431" y="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56050" y="4614760"/>
            <a:ext cx="3248660" cy="3646170"/>
          </a:xfrm>
          <a:custGeom>
            <a:avLst/>
            <a:gdLst/>
            <a:ahLst/>
            <a:cxnLst/>
            <a:rect l="l" t="t" r="r" b="b"/>
            <a:pathLst>
              <a:path w="3248659" h="3646170">
                <a:moveTo>
                  <a:pt x="3248431" y="0"/>
                </a:moveTo>
                <a:lnTo>
                  <a:pt x="0" y="0"/>
                </a:lnTo>
                <a:lnTo>
                  <a:pt x="0" y="3646042"/>
                </a:lnTo>
                <a:lnTo>
                  <a:pt x="3248431" y="3646042"/>
                </a:lnTo>
                <a:lnTo>
                  <a:pt x="3248431" y="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2114" y="4549227"/>
            <a:ext cx="3478531" cy="3762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en-TZ" sz="1250" dirty="0">
              <a:latin typeface="Times New Roman"/>
              <a:cs typeface="Times New Roman"/>
            </a:endParaRPr>
          </a:p>
          <a:p>
            <a:pPr marL="208915">
              <a:lnSpc>
                <a:spcPct val="100000"/>
              </a:lnSpc>
            </a:pPr>
            <a:r>
              <a:rPr lang="en-US" sz="1200" spc="10" dirty="0">
                <a:solidFill>
                  <a:srgbClr val="25B2CF"/>
                </a:solidFill>
                <a:latin typeface="Trebuchet MS"/>
                <a:cs typeface="Trebuchet MS"/>
              </a:rPr>
              <a:t>Export</a:t>
            </a:r>
            <a:r>
              <a:rPr lang="en-TZ" sz="1200" spc="-7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lang="en-US" sz="1200" spc="5" dirty="0">
                <a:solidFill>
                  <a:srgbClr val="25B2CF"/>
                </a:solidFill>
                <a:latin typeface="Trebuchet MS"/>
                <a:cs typeface="Trebuchet MS"/>
              </a:rPr>
              <a:t>Services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Trebuchet MS"/>
              <a:cs typeface="Trebuchet MS"/>
            </a:endParaRPr>
          </a:p>
          <a:p>
            <a:pPr marL="405130" indent="-191770">
              <a:lnSpc>
                <a:spcPct val="100000"/>
              </a:lnSpc>
              <a:spcBef>
                <a:spcPts val="5"/>
              </a:spcBef>
              <a:buFont typeface="Trebuchet MS"/>
              <a:buChar char="•"/>
              <a:tabLst>
                <a:tab pos="405130" algn="l"/>
                <a:tab pos="405765" algn="l"/>
              </a:tabLst>
            </a:pPr>
            <a:r>
              <a:rPr sz="1200" spc="10" dirty="0">
                <a:solidFill>
                  <a:srgbClr val="073C5D"/>
                </a:solidFill>
                <a:latin typeface="Trebuchet MS"/>
                <a:cs typeface="Trebuchet MS"/>
              </a:rPr>
              <a:t>Change</a:t>
            </a:r>
            <a:r>
              <a:rPr sz="1200" spc="-9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073C5D"/>
                </a:solidFill>
                <a:latin typeface="Trebuchet MS"/>
                <a:cs typeface="Trebuchet MS"/>
              </a:rPr>
              <a:t>of</a:t>
            </a:r>
            <a:r>
              <a:rPr sz="1200" spc="-9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073C5D"/>
                </a:solidFill>
                <a:latin typeface="Trebuchet MS"/>
                <a:cs typeface="Trebuchet MS"/>
              </a:rPr>
              <a:t>Destination</a:t>
            </a:r>
            <a:endParaRPr sz="1200" dirty="0">
              <a:latin typeface="Trebuchet MS"/>
              <a:cs typeface="Trebuchet MS"/>
            </a:endParaRPr>
          </a:p>
          <a:p>
            <a:pPr marL="405130" indent="-191770">
              <a:lnSpc>
                <a:spcPct val="100000"/>
              </a:lnSpc>
              <a:buFont typeface="Trebuchet MS"/>
              <a:buChar char="•"/>
              <a:tabLst>
                <a:tab pos="405130" algn="l"/>
                <a:tab pos="405765" algn="l"/>
              </a:tabLst>
            </a:pPr>
            <a:r>
              <a:rPr sz="1200" spc="-5" dirty="0">
                <a:solidFill>
                  <a:srgbClr val="073C5D"/>
                </a:solidFill>
                <a:latin typeface="Trebuchet MS"/>
                <a:cs typeface="Trebuchet MS"/>
              </a:rPr>
              <a:t>Container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73C5D"/>
                </a:solidFill>
                <a:latin typeface="Trebuchet MS"/>
                <a:cs typeface="Trebuchet MS"/>
              </a:rPr>
              <a:t>linking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073C5D"/>
                </a:solidFill>
                <a:latin typeface="Trebuchet MS"/>
                <a:cs typeface="Trebuchet MS"/>
              </a:rPr>
              <a:t>requests</a:t>
            </a:r>
            <a:endParaRPr sz="1200" dirty="0">
              <a:latin typeface="Trebuchet MS"/>
              <a:cs typeface="Trebuchet MS"/>
            </a:endParaRPr>
          </a:p>
          <a:p>
            <a:pPr marL="405765" marR="706120" indent="-192405">
              <a:lnSpc>
                <a:spcPct val="100000"/>
              </a:lnSpc>
              <a:buFont typeface="Trebuchet MS"/>
              <a:buChar char="•"/>
              <a:tabLst>
                <a:tab pos="405130" algn="l"/>
                <a:tab pos="405765" algn="l"/>
              </a:tabLst>
            </a:pPr>
            <a:r>
              <a:rPr sz="1200" spc="10" dirty="0">
                <a:solidFill>
                  <a:srgbClr val="073C5D"/>
                </a:solidFill>
                <a:latin typeface="Trebuchet MS"/>
                <a:cs typeface="Trebuchet MS"/>
              </a:rPr>
              <a:t>Export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073C5D"/>
                </a:solidFill>
                <a:latin typeface="Trebuchet MS"/>
                <a:cs typeface="Trebuchet MS"/>
              </a:rPr>
              <a:t>invoice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073C5D"/>
                </a:solidFill>
                <a:latin typeface="Trebuchet MS"/>
                <a:cs typeface="Trebuchet MS"/>
              </a:rPr>
              <a:t>availability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073C5D"/>
                </a:solidFill>
                <a:latin typeface="Trebuchet MS"/>
                <a:cs typeface="Trebuchet MS"/>
              </a:rPr>
              <a:t>on  </a:t>
            </a:r>
            <a:r>
              <a:rPr sz="1200" dirty="0">
                <a:solidFill>
                  <a:srgbClr val="073C5D"/>
                </a:solidFill>
                <a:latin typeface="Trebuchet MS"/>
                <a:cs typeface="Trebuchet MS"/>
              </a:rPr>
              <a:t>maersk.com</a:t>
            </a:r>
            <a:endParaRPr sz="1200" dirty="0">
              <a:latin typeface="Trebuchet MS"/>
              <a:cs typeface="Trebuchet MS"/>
            </a:endParaRPr>
          </a:p>
          <a:p>
            <a:pPr marL="405130" indent="-191770">
              <a:lnSpc>
                <a:spcPct val="100000"/>
              </a:lnSpc>
              <a:buFont typeface="Trebuchet MS"/>
              <a:buChar char="•"/>
              <a:tabLst>
                <a:tab pos="405130" algn="l"/>
                <a:tab pos="405765" algn="l"/>
              </a:tabLst>
            </a:pPr>
            <a:r>
              <a:rPr sz="1200" spc="-20" dirty="0">
                <a:solidFill>
                  <a:srgbClr val="073C5D"/>
                </a:solidFill>
                <a:latin typeface="Trebuchet MS"/>
                <a:cs typeface="Trebuchet MS"/>
              </a:rPr>
              <a:t>Telex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073C5D"/>
                </a:solidFill>
                <a:latin typeface="Trebuchet MS"/>
                <a:cs typeface="Trebuchet MS"/>
              </a:rPr>
              <a:t>release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073C5D"/>
                </a:solidFill>
                <a:latin typeface="Trebuchet MS"/>
                <a:cs typeface="Trebuchet MS"/>
              </a:rPr>
              <a:t>requests</a:t>
            </a:r>
            <a:endParaRPr sz="1200" dirty="0">
              <a:latin typeface="Trebuchet MS"/>
              <a:cs typeface="Trebuchet MS"/>
            </a:endParaRPr>
          </a:p>
          <a:p>
            <a:pPr marL="405765" marR="827405" indent="-192405">
              <a:lnSpc>
                <a:spcPct val="100000"/>
              </a:lnSpc>
              <a:buFont typeface="Trebuchet MS"/>
              <a:buChar char="•"/>
              <a:tabLst>
                <a:tab pos="405130" algn="l"/>
                <a:tab pos="405765" algn="l"/>
              </a:tabLst>
            </a:pPr>
            <a:r>
              <a:rPr sz="1200" spc="25" dirty="0">
                <a:solidFill>
                  <a:srgbClr val="073C5D"/>
                </a:solidFill>
                <a:latin typeface="Trebuchet MS"/>
                <a:cs typeface="Trebuchet MS"/>
              </a:rPr>
              <a:t>Booking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073C5D"/>
                </a:solidFill>
                <a:latin typeface="Trebuchet MS"/>
                <a:cs typeface="Trebuchet MS"/>
              </a:rPr>
              <a:t>errors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073C5D"/>
                </a:solidFill>
                <a:latin typeface="Trebuchet MS"/>
                <a:cs typeface="Trebuchet MS"/>
              </a:rPr>
              <a:t>(</a:t>
            </a:r>
            <a:r>
              <a:rPr sz="1200" dirty="0">
                <a:solidFill>
                  <a:srgbClr val="073C5D"/>
                </a:solidFill>
                <a:latin typeface="Trebuchet MS"/>
                <a:cs typeface="Trebuchet MS"/>
              </a:rPr>
              <a:t>attach</a:t>
            </a:r>
            <a:r>
              <a:rPr lang="en-US" sz="120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073C5D"/>
                </a:solidFill>
                <a:latin typeface="Trebuchet MS"/>
                <a:cs typeface="Trebuchet MS"/>
              </a:rPr>
              <a:t>screenshots)</a:t>
            </a:r>
            <a:endParaRPr sz="1200" dirty="0">
              <a:latin typeface="Trebuchet MS"/>
              <a:cs typeface="Trebuchet MS"/>
            </a:endParaRPr>
          </a:p>
          <a:p>
            <a:pPr marL="405765" marR="477520" indent="-192405">
              <a:lnSpc>
                <a:spcPct val="100000"/>
              </a:lnSpc>
              <a:buFont typeface="Trebuchet MS"/>
              <a:buChar char="•"/>
              <a:tabLst>
                <a:tab pos="405130" algn="l"/>
                <a:tab pos="405765" algn="l"/>
              </a:tabLst>
            </a:pPr>
            <a:r>
              <a:rPr sz="1200" spc="-5" dirty="0">
                <a:solidFill>
                  <a:srgbClr val="073C5D"/>
                </a:solidFill>
                <a:latin typeface="Trebuchet MS"/>
                <a:cs typeface="Trebuchet MS"/>
              </a:rPr>
              <a:t>Bill</a:t>
            </a:r>
            <a:r>
              <a:rPr sz="1200" spc="-8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073C5D"/>
                </a:solidFill>
                <a:latin typeface="Trebuchet MS"/>
                <a:cs typeface="Trebuchet MS"/>
              </a:rPr>
              <a:t>of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073C5D"/>
                </a:solidFill>
                <a:latin typeface="Trebuchet MS"/>
                <a:cs typeface="Trebuchet MS"/>
              </a:rPr>
              <a:t>Lading</a:t>
            </a:r>
            <a:r>
              <a:rPr lang="en-US" sz="1200" spc="10" dirty="0">
                <a:solidFill>
                  <a:srgbClr val="073C5D"/>
                </a:solidFill>
                <a:latin typeface="Trebuchet MS"/>
                <a:cs typeface="Trebuchet MS"/>
              </a:rPr>
              <a:t> issuance/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073C5D"/>
                </a:solidFill>
                <a:latin typeface="Trebuchet MS"/>
                <a:cs typeface="Trebuchet MS"/>
              </a:rPr>
              <a:t>amendments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  <a:p>
            <a:pPr marL="405765" marR="728345" indent="-192405">
              <a:lnSpc>
                <a:spcPct val="100000"/>
              </a:lnSpc>
              <a:buFont typeface="Trebuchet MS"/>
              <a:buChar char="•"/>
              <a:tabLst>
                <a:tab pos="405130" algn="l"/>
                <a:tab pos="405765" algn="l"/>
              </a:tabLst>
            </a:pPr>
            <a:r>
              <a:rPr sz="1200" spc="-5" dirty="0">
                <a:solidFill>
                  <a:srgbClr val="073C5D"/>
                </a:solidFill>
                <a:latin typeface="Trebuchet MS"/>
                <a:cs typeface="Trebuchet MS"/>
              </a:rPr>
              <a:t>Split/Combine</a:t>
            </a:r>
            <a:r>
              <a:rPr sz="1200" spc="-8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073C5D"/>
                </a:solidFill>
                <a:latin typeface="Trebuchet MS"/>
                <a:cs typeface="Trebuchet MS"/>
              </a:rPr>
              <a:t>shipments</a:t>
            </a:r>
            <a:r>
              <a:rPr sz="1200" spc="-8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73C5D"/>
                </a:solidFill>
                <a:latin typeface="Trebuchet MS"/>
                <a:cs typeface="Trebuchet MS"/>
              </a:rPr>
              <a:t>after </a:t>
            </a:r>
            <a:r>
              <a:rPr sz="1200" spc="-35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073C5D"/>
                </a:solidFill>
                <a:latin typeface="Trebuchet MS"/>
                <a:cs typeface="Trebuchet MS"/>
              </a:rPr>
              <a:t>initial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073C5D"/>
                </a:solidFill>
                <a:latin typeface="Trebuchet MS"/>
                <a:cs typeface="Trebuchet MS"/>
              </a:rPr>
              <a:t>SI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073C5D"/>
                </a:solidFill>
                <a:latin typeface="Trebuchet MS"/>
                <a:cs typeface="Trebuchet MS"/>
              </a:rPr>
              <a:t>submission</a:t>
            </a:r>
            <a:endParaRPr sz="1200" dirty="0">
              <a:latin typeface="Trebuchet MS"/>
              <a:cs typeface="Trebuchet MS"/>
            </a:endParaRPr>
          </a:p>
          <a:p>
            <a:pPr marL="405765" marR="727710" indent="-192405">
              <a:lnSpc>
                <a:spcPct val="100000"/>
              </a:lnSpc>
              <a:buFont typeface="Trebuchet MS"/>
              <a:buChar char="•"/>
              <a:tabLst>
                <a:tab pos="405130" algn="l"/>
                <a:tab pos="405765" algn="l"/>
              </a:tabLst>
            </a:pPr>
            <a:r>
              <a:rPr sz="1200" spc="-5" dirty="0">
                <a:solidFill>
                  <a:srgbClr val="073C5D"/>
                </a:solidFill>
                <a:latin typeface="Trebuchet MS"/>
                <a:cs typeface="Trebuchet MS"/>
              </a:rPr>
              <a:t>Bill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073C5D"/>
                </a:solidFill>
                <a:latin typeface="Trebuchet MS"/>
                <a:cs typeface="Trebuchet MS"/>
              </a:rPr>
              <a:t>of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073C5D"/>
                </a:solidFill>
                <a:latin typeface="Trebuchet MS"/>
                <a:cs typeface="Trebuchet MS"/>
              </a:rPr>
              <a:t>lading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073C5D"/>
                </a:solidFill>
                <a:latin typeface="Trebuchet MS"/>
                <a:cs typeface="Trebuchet MS"/>
              </a:rPr>
              <a:t>amendment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73C5D"/>
                </a:solidFill>
                <a:latin typeface="Trebuchet MS"/>
                <a:cs typeface="Trebuchet MS"/>
              </a:rPr>
              <a:t>after </a:t>
            </a:r>
            <a:r>
              <a:rPr sz="1200" spc="-35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073C5D"/>
                </a:solidFill>
                <a:latin typeface="Trebuchet MS"/>
                <a:cs typeface="Trebuchet MS"/>
              </a:rPr>
              <a:t>cargo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073C5D"/>
                </a:solidFill>
                <a:latin typeface="Trebuchet MS"/>
                <a:cs typeface="Trebuchet MS"/>
              </a:rPr>
              <a:t>arrives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073C5D"/>
                </a:solidFill>
                <a:latin typeface="Trebuchet MS"/>
                <a:cs typeface="Trebuchet MS"/>
              </a:rPr>
              <a:t>destination</a:t>
            </a:r>
            <a:endParaRPr sz="1200" dirty="0">
              <a:latin typeface="Trebuchet MS"/>
              <a:cs typeface="Trebuchet MS"/>
            </a:endParaRPr>
          </a:p>
          <a:p>
            <a:pPr marL="405130" indent="-191770">
              <a:lnSpc>
                <a:spcPct val="100000"/>
              </a:lnSpc>
              <a:buFont typeface="Trebuchet MS"/>
              <a:buChar char="•"/>
              <a:tabLst>
                <a:tab pos="405130" algn="l"/>
                <a:tab pos="405765" algn="l"/>
              </a:tabLst>
            </a:pPr>
            <a:r>
              <a:rPr sz="1200" spc="5" dirty="0">
                <a:solidFill>
                  <a:srgbClr val="073C5D"/>
                </a:solidFill>
                <a:latin typeface="Trebuchet MS"/>
                <a:cs typeface="Trebuchet MS"/>
              </a:rPr>
              <a:t>Detention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073C5D"/>
                </a:solidFill>
                <a:latin typeface="Trebuchet MS"/>
                <a:cs typeface="Trebuchet MS"/>
              </a:rPr>
              <a:t>in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073C5D"/>
                </a:solidFill>
                <a:latin typeface="Trebuchet MS"/>
                <a:cs typeface="Trebuchet MS"/>
              </a:rPr>
              <a:t>transit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73C5D"/>
                </a:solidFill>
                <a:latin typeface="Trebuchet MS"/>
                <a:cs typeface="Trebuchet MS"/>
              </a:rPr>
              <a:t>queries</a:t>
            </a:r>
            <a:endParaRPr sz="1200" dirty="0">
              <a:latin typeface="Trebuchet MS"/>
              <a:cs typeface="Trebuchet MS"/>
            </a:endParaRPr>
          </a:p>
          <a:p>
            <a:pPr marL="405130" indent="-191770">
              <a:lnSpc>
                <a:spcPct val="100000"/>
              </a:lnSpc>
              <a:buFont typeface="Trebuchet MS"/>
              <a:buChar char="•"/>
              <a:tabLst>
                <a:tab pos="405130" algn="l"/>
                <a:tab pos="405765" algn="l"/>
              </a:tabLst>
            </a:pPr>
            <a:r>
              <a:rPr sz="1200" dirty="0">
                <a:solidFill>
                  <a:srgbClr val="073C5D"/>
                </a:solidFill>
                <a:latin typeface="Trebuchet MS"/>
                <a:cs typeface="Trebuchet MS"/>
              </a:rPr>
              <a:t>Transit</a:t>
            </a:r>
            <a:r>
              <a:rPr sz="1200" spc="-8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73C5D"/>
                </a:solidFill>
                <a:latin typeface="Trebuchet MS"/>
                <a:cs typeface="Trebuchet MS"/>
              </a:rPr>
              <a:t>time/transport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073C5D"/>
                </a:solidFill>
                <a:latin typeface="Trebuchet MS"/>
                <a:cs typeface="Trebuchet MS"/>
              </a:rPr>
              <a:t>plan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73C5D"/>
                </a:solidFill>
                <a:latin typeface="Trebuchet MS"/>
                <a:cs typeface="Trebuchet MS"/>
              </a:rPr>
              <a:t>queries</a:t>
            </a:r>
            <a:endParaRPr lang="en-US" sz="1200" dirty="0">
              <a:solidFill>
                <a:srgbClr val="073C5D"/>
              </a:solidFill>
              <a:latin typeface="Trebuchet MS"/>
              <a:cs typeface="Trebuchet MS"/>
            </a:endParaRPr>
          </a:p>
          <a:p>
            <a:pPr marL="405130" indent="-191770">
              <a:lnSpc>
                <a:spcPct val="100000"/>
              </a:lnSpc>
              <a:buFont typeface="Trebuchet MS"/>
              <a:buChar char="•"/>
              <a:tabLst>
                <a:tab pos="405130" algn="l"/>
                <a:tab pos="405765" algn="l"/>
              </a:tabLst>
            </a:pPr>
            <a:r>
              <a:rPr lang="en-US" sz="1200" dirty="0">
                <a:solidFill>
                  <a:schemeClr val="tx2"/>
                </a:solidFill>
                <a:latin typeface="Trebuchet MS"/>
                <a:cs typeface="Trebuchet MS"/>
              </a:rPr>
              <a:t>Availability of draft Bill online</a:t>
            </a:r>
          </a:p>
          <a:p>
            <a:pPr marL="405130" indent="-191770">
              <a:lnSpc>
                <a:spcPct val="100000"/>
              </a:lnSpc>
              <a:buFont typeface="Trebuchet MS"/>
              <a:buChar char="•"/>
              <a:tabLst>
                <a:tab pos="405130" algn="l"/>
                <a:tab pos="405765" algn="l"/>
              </a:tabLst>
            </a:pPr>
            <a:r>
              <a:rPr lang="en-US" sz="1200" dirty="0">
                <a:solidFill>
                  <a:schemeClr val="tx2"/>
                </a:solidFill>
                <a:latin typeface="Trebuchet MS"/>
                <a:cs typeface="Trebuchet MS"/>
              </a:rPr>
              <a:t>Local charges in transit shipments </a:t>
            </a:r>
          </a:p>
          <a:p>
            <a:pPr marL="405130" indent="-191770">
              <a:lnSpc>
                <a:spcPct val="100000"/>
              </a:lnSpc>
              <a:buFont typeface="Trebuchet MS"/>
              <a:buChar char="•"/>
              <a:tabLst>
                <a:tab pos="405130" algn="l"/>
                <a:tab pos="405765" algn="l"/>
              </a:tabLst>
            </a:pP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4087209"/>
            <a:ext cx="45205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50" dirty="0">
                <a:solidFill>
                  <a:srgbClr val="25B2CF"/>
                </a:solidFill>
                <a:latin typeface="Trebuchet MS"/>
                <a:cs typeface="Trebuchet MS"/>
              </a:rPr>
              <a:t>We</a:t>
            </a:r>
            <a:r>
              <a:rPr sz="2200" spc="-13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5" dirty="0">
                <a:solidFill>
                  <a:srgbClr val="25B2CF"/>
                </a:solidFill>
                <a:latin typeface="Trebuchet MS"/>
                <a:cs typeface="Trebuchet MS"/>
              </a:rPr>
              <a:t>help</a:t>
            </a:r>
            <a:r>
              <a:rPr sz="2200" spc="-13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25B2CF"/>
                </a:solidFill>
                <a:latin typeface="Trebuchet MS"/>
                <a:cs typeface="Trebuchet MS"/>
              </a:rPr>
              <a:t>with</a:t>
            </a:r>
            <a:r>
              <a:rPr sz="2200" spc="-13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20" dirty="0">
                <a:solidFill>
                  <a:srgbClr val="25B2CF"/>
                </a:solidFill>
                <a:latin typeface="Trebuchet MS"/>
                <a:cs typeface="Trebuchet MS"/>
              </a:rPr>
              <a:t>these</a:t>
            </a:r>
            <a:r>
              <a:rPr sz="2200" spc="-13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25B2CF"/>
                </a:solidFill>
                <a:latin typeface="Trebuchet MS"/>
                <a:cs typeface="Trebuchet MS"/>
              </a:rPr>
              <a:t>service</a:t>
            </a:r>
            <a:r>
              <a:rPr sz="2200" spc="-13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25" dirty="0">
                <a:solidFill>
                  <a:srgbClr val="25B2CF"/>
                </a:solidFill>
                <a:latin typeface="Trebuchet MS"/>
                <a:cs typeface="Trebuchet MS"/>
              </a:rPr>
              <a:t>requests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7111" y="4673732"/>
            <a:ext cx="3248660" cy="3577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269240">
              <a:lnSpc>
                <a:spcPct val="100000"/>
              </a:lnSpc>
            </a:pPr>
            <a:r>
              <a:rPr sz="1200" spc="15" dirty="0">
                <a:solidFill>
                  <a:srgbClr val="25B2CF"/>
                </a:solidFill>
                <a:latin typeface="Trebuchet MS"/>
                <a:cs typeface="Trebuchet MS"/>
              </a:rPr>
              <a:t>Import</a:t>
            </a:r>
            <a:r>
              <a:rPr sz="1200" spc="-7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25B2CF"/>
                </a:solidFill>
                <a:latin typeface="Trebuchet MS"/>
                <a:cs typeface="Trebuchet MS"/>
              </a:rPr>
              <a:t>Services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Trebuchet MS"/>
              <a:cs typeface="Trebuchet MS"/>
            </a:endParaRPr>
          </a:p>
          <a:p>
            <a:pPr marL="453390" marR="645160" indent="-192405">
              <a:lnSpc>
                <a:spcPct val="100000"/>
              </a:lnSpc>
              <a:spcBef>
                <a:spcPts val="5"/>
              </a:spcBef>
              <a:buFont typeface="Trebuchet MS"/>
              <a:buChar char="•"/>
              <a:tabLst>
                <a:tab pos="452755" algn="l"/>
                <a:tab pos="453390" algn="l"/>
              </a:tabLst>
            </a:pPr>
            <a:r>
              <a:rPr sz="1200" spc="15" dirty="0">
                <a:solidFill>
                  <a:srgbClr val="073C5D"/>
                </a:solidFill>
                <a:latin typeface="Trebuchet MS"/>
                <a:cs typeface="Trebuchet MS"/>
              </a:rPr>
              <a:t>Import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073C5D"/>
                </a:solidFill>
                <a:latin typeface="Trebuchet MS"/>
                <a:cs typeface="Trebuchet MS"/>
              </a:rPr>
              <a:t>invoice</a:t>
            </a:r>
            <a:r>
              <a:rPr lang="en-US"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073C5D"/>
                </a:solidFill>
                <a:latin typeface="Trebuchet MS"/>
                <a:cs typeface="Trebuchet MS"/>
              </a:rPr>
              <a:t>availability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073C5D"/>
                </a:solidFill>
                <a:latin typeface="Trebuchet MS"/>
                <a:cs typeface="Trebuchet MS"/>
              </a:rPr>
              <a:t>on  </a:t>
            </a:r>
            <a:r>
              <a:rPr sz="1200" dirty="0">
                <a:solidFill>
                  <a:srgbClr val="073C5D"/>
                </a:solidFill>
                <a:latin typeface="Trebuchet MS"/>
                <a:cs typeface="Trebuchet MS"/>
              </a:rPr>
              <a:t>maersk.com</a:t>
            </a:r>
            <a:endParaRPr sz="1200" dirty="0">
              <a:latin typeface="Trebuchet MS"/>
              <a:cs typeface="Trebuchet MS"/>
            </a:endParaRPr>
          </a:p>
          <a:p>
            <a:pPr marL="453390" marR="389255" indent="-192405">
              <a:lnSpc>
                <a:spcPct val="100000"/>
              </a:lnSpc>
              <a:buFont typeface="Trebuchet MS"/>
              <a:buChar char="•"/>
              <a:tabLst>
                <a:tab pos="452755" algn="l"/>
                <a:tab pos="453390" algn="l"/>
              </a:tabLst>
            </a:pPr>
            <a:r>
              <a:rPr sz="1200" spc="10" dirty="0">
                <a:solidFill>
                  <a:srgbClr val="073C5D"/>
                </a:solidFill>
                <a:latin typeface="Trebuchet MS"/>
                <a:cs typeface="Trebuchet MS"/>
              </a:rPr>
              <a:t>Change</a:t>
            </a:r>
            <a:r>
              <a:rPr sz="1200" spc="-8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073C5D"/>
                </a:solidFill>
                <a:latin typeface="Trebuchet MS"/>
                <a:cs typeface="Trebuchet MS"/>
              </a:rPr>
              <a:t>of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073C5D"/>
                </a:solidFill>
                <a:latin typeface="Trebuchet MS"/>
                <a:cs typeface="Trebuchet MS"/>
              </a:rPr>
              <a:t>invoice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073C5D"/>
                </a:solidFill>
                <a:latin typeface="Trebuchet MS"/>
                <a:cs typeface="Trebuchet MS"/>
              </a:rPr>
              <a:t>party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200" spc="5" dirty="0">
                <a:solidFill>
                  <a:srgbClr val="073C5D"/>
                </a:solidFill>
                <a:latin typeface="Trebuchet MS"/>
                <a:cs typeface="Trebuchet MS"/>
              </a:rPr>
              <a:t>/ release to party before 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073C5D"/>
                </a:solidFill>
                <a:latin typeface="Trebuchet MS"/>
                <a:cs typeface="Trebuchet MS"/>
              </a:rPr>
              <a:t>D/O </a:t>
            </a:r>
            <a:r>
              <a:rPr sz="1200" spc="-3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073C5D"/>
                </a:solidFill>
                <a:latin typeface="Trebuchet MS"/>
                <a:cs typeface="Trebuchet MS"/>
              </a:rPr>
              <a:t>release.</a:t>
            </a:r>
            <a:endParaRPr sz="1200" dirty="0">
              <a:latin typeface="Trebuchet MS"/>
              <a:cs typeface="Trebuchet MS"/>
            </a:endParaRPr>
          </a:p>
          <a:p>
            <a:pPr marL="453390" marR="374650" indent="-192405">
              <a:lnSpc>
                <a:spcPct val="100000"/>
              </a:lnSpc>
              <a:buFont typeface="Trebuchet MS"/>
              <a:buChar char="•"/>
              <a:tabLst>
                <a:tab pos="452755" algn="l"/>
                <a:tab pos="453390" algn="l"/>
              </a:tabLst>
            </a:pPr>
            <a:r>
              <a:rPr sz="1200" spc="10" dirty="0">
                <a:solidFill>
                  <a:srgbClr val="073C5D"/>
                </a:solidFill>
                <a:latin typeface="Trebuchet MS"/>
                <a:cs typeface="Trebuchet MS"/>
              </a:rPr>
              <a:t>Change</a:t>
            </a:r>
            <a:r>
              <a:rPr sz="1200" spc="-8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073C5D"/>
                </a:solidFill>
                <a:latin typeface="Trebuchet MS"/>
                <a:cs typeface="Trebuchet MS"/>
              </a:rPr>
              <a:t>of</a:t>
            </a:r>
            <a:r>
              <a:rPr sz="1200" spc="-8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073C5D"/>
                </a:solidFill>
                <a:latin typeface="Trebuchet MS"/>
                <a:cs typeface="Trebuchet MS"/>
              </a:rPr>
              <a:t>Clearing</a:t>
            </a:r>
            <a:r>
              <a:rPr sz="1200" spc="-8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073C5D"/>
                </a:solidFill>
                <a:latin typeface="Trebuchet MS"/>
                <a:cs typeface="Trebuchet MS"/>
              </a:rPr>
              <a:t>Agent</a:t>
            </a:r>
            <a:r>
              <a:rPr sz="1200" spc="-8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73C5D"/>
                </a:solidFill>
                <a:latin typeface="Trebuchet MS"/>
                <a:cs typeface="Trebuchet MS"/>
              </a:rPr>
              <a:t>after</a:t>
            </a:r>
            <a:r>
              <a:rPr sz="1200" spc="-8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073C5D"/>
                </a:solidFill>
                <a:latin typeface="Trebuchet MS"/>
                <a:cs typeface="Trebuchet MS"/>
              </a:rPr>
              <a:t>D/O </a:t>
            </a:r>
            <a:r>
              <a:rPr sz="1200" spc="-35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073C5D"/>
                </a:solidFill>
                <a:latin typeface="Trebuchet MS"/>
                <a:cs typeface="Trebuchet MS"/>
              </a:rPr>
              <a:t>release.</a:t>
            </a:r>
            <a:endParaRPr sz="1200" dirty="0">
              <a:latin typeface="Trebuchet MS"/>
              <a:cs typeface="Trebuchet MS"/>
            </a:endParaRPr>
          </a:p>
          <a:p>
            <a:pPr marL="453390" marR="697865" indent="-192405">
              <a:lnSpc>
                <a:spcPct val="100000"/>
              </a:lnSpc>
              <a:buFont typeface="Trebuchet MS"/>
              <a:buChar char="•"/>
              <a:tabLst>
                <a:tab pos="452755" algn="l"/>
                <a:tab pos="453390" algn="l"/>
              </a:tabLst>
            </a:pPr>
            <a:r>
              <a:rPr lang="en-US" sz="1200" spc="-5" dirty="0">
                <a:solidFill>
                  <a:srgbClr val="073C5D"/>
                </a:solidFill>
                <a:latin typeface="Trebuchet MS"/>
                <a:cs typeface="Trebuchet MS"/>
              </a:rPr>
              <a:t>D/O copy/</a:t>
            </a:r>
            <a:r>
              <a:rPr sz="1200" spc="-5" dirty="0">
                <a:solidFill>
                  <a:srgbClr val="073C5D"/>
                </a:solidFill>
                <a:latin typeface="Trebuchet MS"/>
                <a:cs typeface="Trebuchet MS"/>
              </a:rPr>
              <a:t>Validation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073C5D"/>
                </a:solidFill>
                <a:latin typeface="Trebuchet MS"/>
                <a:cs typeface="Trebuchet MS"/>
              </a:rPr>
              <a:t>to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073C5D"/>
                </a:solidFill>
                <a:latin typeface="Trebuchet MS"/>
                <a:cs typeface="Trebuchet MS"/>
              </a:rPr>
              <a:t>pick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073C5D"/>
                </a:solidFill>
                <a:latin typeface="Trebuchet MS"/>
                <a:cs typeface="Trebuchet MS"/>
              </a:rPr>
              <a:t>up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073C5D"/>
                </a:solidFill>
                <a:latin typeface="Trebuchet MS"/>
                <a:cs typeface="Trebuchet MS"/>
              </a:rPr>
              <a:t>full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073C5D"/>
                </a:solidFill>
                <a:latin typeface="Trebuchet MS"/>
                <a:cs typeface="Trebuchet MS"/>
              </a:rPr>
              <a:t>cargo </a:t>
            </a:r>
            <a:r>
              <a:rPr sz="1200" spc="30" dirty="0">
                <a:solidFill>
                  <a:srgbClr val="073C5D"/>
                </a:solidFill>
                <a:latin typeface="Trebuchet MS"/>
                <a:cs typeface="Trebuchet MS"/>
              </a:rPr>
              <a:t>from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200" spc="20" dirty="0">
                <a:solidFill>
                  <a:srgbClr val="073C5D"/>
                </a:solidFill>
                <a:latin typeface="Trebuchet MS"/>
                <a:cs typeface="Trebuchet MS"/>
              </a:rPr>
              <a:t>ICD/Terminal</a:t>
            </a:r>
            <a:endParaRPr sz="1200" dirty="0">
              <a:latin typeface="Trebuchet MS"/>
              <a:cs typeface="Trebuchet MS"/>
            </a:endParaRPr>
          </a:p>
          <a:p>
            <a:pPr marL="452755" indent="-191770">
              <a:lnSpc>
                <a:spcPct val="100000"/>
              </a:lnSpc>
              <a:buFont typeface="Trebuchet MS"/>
              <a:buChar char="•"/>
              <a:tabLst>
                <a:tab pos="452755" algn="l"/>
                <a:tab pos="453390" algn="l"/>
              </a:tabLst>
            </a:pPr>
            <a:r>
              <a:rPr lang="en-US" sz="1200" spc="55" dirty="0">
                <a:solidFill>
                  <a:srgbClr val="073C5D"/>
                </a:solidFill>
                <a:latin typeface="Trebuchet MS"/>
                <a:cs typeface="Trebuchet MS"/>
              </a:rPr>
              <a:t>Manifest/TANCIS </a:t>
            </a:r>
            <a:r>
              <a:rPr sz="1200" spc="20" dirty="0">
                <a:solidFill>
                  <a:srgbClr val="073C5D"/>
                </a:solidFill>
                <a:latin typeface="Trebuchet MS"/>
                <a:cs typeface="Trebuchet MS"/>
              </a:rPr>
              <a:t>Amendment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73C5D"/>
                </a:solidFill>
                <a:latin typeface="Trebuchet MS"/>
                <a:cs typeface="Trebuchet MS"/>
              </a:rPr>
              <a:t>queries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073C5D"/>
                </a:solidFill>
                <a:latin typeface="Trebuchet MS"/>
                <a:cs typeface="Trebuchet MS"/>
              </a:rPr>
              <a:t>and</a:t>
            </a:r>
            <a:r>
              <a:rPr sz="1200" spc="-8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073C5D"/>
                </a:solidFill>
                <a:latin typeface="Trebuchet MS"/>
                <a:cs typeface="Trebuchet MS"/>
              </a:rPr>
              <a:t>status</a:t>
            </a:r>
            <a:endParaRPr sz="1200" dirty="0">
              <a:latin typeface="Trebuchet MS"/>
              <a:cs typeface="Trebuchet MS"/>
            </a:endParaRPr>
          </a:p>
          <a:p>
            <a:pPr marL="452755" indent="-191770">
              <a:lnSpc>
                <a:spcPct val="100000"/>
              </a:lnSpc>
              <a:buFont typeface="Trebuchet MS"/>
              <a:buChar char="•"/>
              <a:tabLst>
                <a:tab pos="452755" algn="l"/>
                <a:tab pos="453390" algn="l"/>
              </a:tabLst>
            </a:pPr>
            <a:r>
              <a:rPr sz="1200" dirty="0">
                <a:solidFill>
                  <a:srgbClr val="073C5D"/>
                </a:solidFill>
                <a:latin typeface="Trebuchet MS"/>
                <a:cs typeface="Trebuchet MS"/>
              </a:rPr>
              <a:t>Waiver</a:t>
            </a:r>
            <a:r>
              <a:rPr sz="12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073C5D"/>
                </a:solidFill>
                <a:latin typeface="Trebuchet MS"/>
                <a:cs typeface="Trebuchet MS"/>
              </a:rPr>
              <a:t>request</a:t>
            </a:r>
            <a:r>
              <a:rPr lang="en-US" sz="1200" spc="5" dirty="0">
                <a:solidFill>
                  <a:srgbClr val="073C5D"/>
                </a:solidFill>
                <a:latin typeface="Trebuchet MS"/>
                <a:cs typeface="Trebuchet MS"/>
              </a:rPr>
              <a:t>/Refund Queries</a:t>
            </a:r>
            <a:endParaRPr sz="1200" dirty="0">
              <a:latin typeface="Trebuchet MS"/>
              <a:cs typeface="Trebuchet MS"/>
            </a:endParaRPr>
          </a:p>
          <a:p>
            <a:pPr marL="452755" indent="-191770">
              <a:lnSpc>
                <a:spcPct val="100000"/>
              </a:lnSpc>
              <a:buFont typeface="Trebuchet MS"/>
              <a:buChar char="•"/>
              <a:tabLst>
                <a:tab pos="452755" algn="l"/>
                <a:tab pos="453390" algn="l"/>
              </a:tabLst>
            </a:pPr>
            <a:r>
              <a:rPr sz="1200" spc="-5" dirty="0">
                <a:solidFill>
                  <a:srgbClr val="073C5D"/>
                </a:solidFill>
                <a:latin typeface="Trebuchet MS"/>
                <a:cs typeface="Trebuchet MS"/>
              </a:rPr>
              <a:t>Container</a:t>
            </a:r>
            <a:r>
              <a:rPr sz="1200" spc="-8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073C5D"/>
                </a:solidFill>
                <a:latin typeface="Trebuchet MS"/>
                <a:cs typeface="Trebuchet MS"/>
              </a:rPr>
              <a:t>seal</a:t>
            </a:r>
            <a:r>
              <a:rPr sz="12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73C5D"/>
                </a:solidFill>
                <a:latin typeface="Trebuchet MS"/>
                <a:cs typeface="Trebuchet MS"/>
              </a:rPr>
              <a:t>discrepancy</a:t>
            </a:r>
            <a:endParaRPr lang="en-US" sz="1200" dirty="0">
              <a:solidFill>
                <a:srgbClr val="073C5D"/>
              </a:solidFill>
              <a:latin typeface="Trebuchet MS"/>
              <a:cs typeface="Trebuchet MS"/>
            </a:endParaRPr>
          </a:p>
          <a:p>
            <a:pPr marL="452755" indent="-191770">
              <a:lnSpc>
                <a:spcPct val="100000"/>
              </a:lnSpc>
              <a:buFont typeface="Trebuchet MS"/>
              <a:buChar char="•"/>
              <a:tabLst>
                <a:tab pos="452755" algn="l"/>
                <a:tab pos="453390" algn="l"/>
              </a:tabLst>
            </a:pPr>
            <a:r>
              <a:rPr lang="en-US" sz="1200" dirty="0">
                <a:solidFill>
                  <a:srgbClr val="073C5D"/>
                </a:solidFill>
                <a:latin typeface="Trebuchet MS"/>
                <a:cs typeface="Trebuchet MS"/>
              </a:rPr>
              <a:t>Longstanding queries</a:t>
            </a:r>
          </a:p>
          <a:p>
            <a:pPr marL="452755" indent="-191770">
              <a:lnSpc>
                <a:spcPct val="100000"/>
              </a:lnSpc>
              <a:buFont typeface="Trebuchet MS"/>
              <a:buChar char="•"/>
              <a:tabLst>
                <a:tab pos="452755" algn="l"/>
                <a:tab pos="453390" algn="l"/>
              </a:tabLst>
            </a:pPr>
            <a:r>
              <a:rPr lang="en-US" sz="1200" dirty="0">
                <a:solidFill>
                  <a:srgbClr val="073C5D"/>
                </a:solidFill>
                <a:latin typeface="Trebuchet MS"/>
                <a:cs typeface="Trebuchet MS"/>
              </a:rPr>
              <a:t>ICD Nomination</a:t>
            </a:r>
          </a:p>
          <a:p>
            <a:pPr marL="260985">
              <a:lnSpc>
                <a:spcPct val="100000"/>
              </a:lnSpc>
              <a:tabLst>
                <a:tab pos="452755" algn="l"/>
                <a:tab pos="453390" algn="l"/>
              </a:tabLst>
            </a:pPr>
            <a:endParaRPr lang="en-US" sz="1200" dirty="0">
              <a:solidFill>
                <a:srgbClr val="073C5D"/>
              </a:solidFill>
              <a:latin typeface="Trebuchet MS"/>
              <a:cs typeface="Trebuchet MS"/>
            </a:endParaRPr>
          </a:p>
          <a:p>
            <a:pPr marL="452755" indent="-191770">
              <a:lnSpc>
                <a:spcPct val="100000"/>
              </a:lnSpc>
              <a:buFont typeface="Trebuchet MS"/>
              <a:buChar char="•"/>
              <a:tabLst>
                <a:tab pos="452755" algn="l"/>
                <a:tab pos="453390" algn="l"/>
              </a:tabLst>
            </a:pP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6556" y="5107772"/>
            <a:ext cx="522605" cy="0"/>
          </a:xfrm>
          <a:custGeom>
            <a:avLst/>
            <a:gdLst/>
            <a:ahLst/>
            <a:cxnLst/>
            <a:rect l="l" t="t" r="r" b="b"/>
            <a:pathLst>
              <a:path w="522605">
                <a:moveTo>
                  <a:pt x="0" y="0"/>
                </a:moveTo>
                <a:lnTo>
                  <a:pt x="522427" y="0"/>
                </a:lnTo>
              </a:path>
            </a:pathLst>
          </a:custGeom>
          <a:ln w="12700">
            <a:solidFill>
              <a:srgbClr val="25B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38128" y="5107772"/>
            <a:ext cx="522605" cy="0"/>
          </a:xfrm>
          <a:custGeom>
            <a:avLst/>
            <a:gdLst/>
            <a:ahLst/>
            <a:cxnLst/>
            <a:rect l="l" t="t" r="r" b="b"/>
            <a:pathLst>
              <a:path w="522604">
                <a:moveTo>
                  <a:pt x="0" y="0"/>
                </a:moveTo>
                <a:lnTo>
                  <a:pt x="522427" y="0"/>
                </a:lnTo>
              </a:path>
            </a:pathLst>
          </a:custGeom>
          <a:ln w="12700">
            <a:solidFill>
              <a:srgbClr val="25B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492" y="8897739"/>
            <a:ext cx="6915157" cy="12298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7995" indent="-455930">
              <a:lnSpc>
                <a:spcPct val="100000"/>
              </a:lnSpc>
              <a:spcBef>
                <a:spcPts val="130"/>
              </a:spcBef>
              <a:buFont typeface="Trebuchet MS"/>
              <a:buChar char="•"/>
              <a:tabLst>
                <a:tab pos="467995" algn="l"/>
                <a:tab pos="468630" algn="l"/>
              </a:tabLst>
            </a:pPr>
            <a:r>
              <a:rPr sz="1300" spc="55" dirty="0">
                <a:solidFill>
                  <a:srgbClr val="073C5D"/>
                </a:solidFill>
                <a:latin typeface="Trebuchet MS"/>
                <a:cs typeface="Trebuchet MS"/>
              </a:rPr>
              <a:t>For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5" dirty="0">
                <a:solidFill>
                  <a:srgbClr val="073C5D"/>
                </a:solidFill>
                <a:latin typeface="Trebuchet MS"/>
                <a:cs typeface="Trebuchet MS"/>
              </a:rPr>
              <a:t>export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services</a:t>
            </a:r>
            <a:r>
              <a:rPr sz="1300" spc="-4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65" dirty="0">
                <a:solidFill>
                  <a:srgbClr val="073C5D"/>
                </a:solidFill>
                <a:latin typeface="Trebuchet MS"/>
                <a:cs typeface="Trebuchet MS"/>
              </a:rPr>
              <a:t>as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listed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above,</a:t>
            </a:r>
            <a:r>
              <a:rPr sz="1300" spc="-4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5" dirty="0">
                <a:solidFill>
                  <a:srgbClr val="073C5D"/>
                </a:solidFill>
                <a:latin typeface="Trebuchet MS"/>
                <a:cs typeface="Trebuchet MS"/>
              </a:rPr>
              <a:t>contact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80" dirty="0">
                <a:solidFill>
                  <a:srgbClr val="073C5D"/>
                </a:solidFill>
                <a:latin typeface="Trebuchet MS"/>
                <a:cs typeface="Trebuchet MS"/>
              </a:rPr>
              <a:t>us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via</a:t>
            </a:r>
            <a:r>
              <a:rPr sz="1300" spc="-4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b="1" spc="40" dirty="0">
                <a:solidFill>
                  <a:srgbClr val="25B2CF"/>
                </a:solidFill>
                <a:latin typeface="Trebuchet MS"/>
                <a:cs typeface="Trebuchet MS"/>
                <a:hlinkClick r:id="rId5"/>
              </a:rPr>
              <a:t>tz.export@maersk.co.tz</a:t>
            </a:r>
            <a:r>
              <a:rPr lang="en-US" sz="1300" b="1" spc="4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endParaRPr sz="1300" b="1" dirty="0">
              <a:latin typeface="Trebuchet MS"/>
              <a:cs typeface="Trebuchet MS"/>
            </a:endParaRPr>
          </a:p>
          <a:p>
            <a:pPr marL="467995" indent="-455930">
              <a:lnSpc>
                <a:spcPct val="100000"/>
              </a:lnSpc>
              <a:spcBef>
                <a:spcPts val="35"/>
              </a:spcBef>
              <a:buFont typeface="Trebuchet MS"/>
              <a:buChar char="•"/>
              <a:tabLst>
                <a:tab pos="467995" algn="l"/>
                <a:tab pos="468630" algn="l"/>
              </a:tabLst>
            </a:pPr>
            <a:r>
              <a:rPr sz="1300" spc="55" dirty="0">
                <a:solidFill>
                  <a:srgbClr val="073C5D"/>
                </a:solidFill>
                <a:latin typeface="Trebuchet MS"/>
                <a:cs typeface="Trebuchet MS"/>
              </a:rPr>
              <a:t>For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45" dirty="0">
                <a:solidFill>
                  <a:srgbClr val="073C5D"/>
                </a:solidFill>
                <a:latin typeface="Trebuchet MS"/>
                <a:cs typeface="Trebuchet MS"/>
              </a:rPr>
              <a:t>import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services</a:t>
            </a:r>
            <a:r>
              <a:rPr sz="1300" spc="-4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65" dirty="0">
                <a:solidFill>
                  <a:srgbClr val="073C5D"/>
                </a:solidFill>
                <a:latin typeface="Trebuchet MS"/>
                <a:cs typeface="Trebuchet MS"/>
              </a:rPr>
              <a:t>as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listed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in</a:t>
            </a:r>
            <a:r>
              <a:rPr sz="1300" spc="-4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5" dirty="0">
                <a:solidFill>
                  <a:srgbClr val="073C5D"/>
                </a:solidFill>
                <a:latin typeface="Trebuchet MS"/>
                <a:cs typeface="Trebuchet MS"/>
              </a:rPr>
              <a:t>the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45" dirty="0">
                <a:solidFill>
                  <a:srgbClr val="073C5D"/>
                </a:solidFill>
                <a:latin typeface="Trebuchet MS"/>
                <a:cs typeface="Trebuchet MS"/>
              </a:rPr>
              <a:t>above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table,</a:t>
            </a:r>
            <a:r>
              <a:rPr sz="1300" spc="-4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5" dirty="0">
                <a:solidFill>
                  <a:srgbClr val="073C5D"/>
                </a:solidFill>
                <a:latin typeface="Trebuchet MS"/>
                <a:cs typeface="Trebuchet MS"/>
              </a:rPr>
              <a:t>contact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80" dirty="0">
                <a:solidFill>
                  <a:srgbClr val="073C5D"/>
                </a:solidFill>
                <a:latin typeface="Trebuchet MS"/>
                <a:cs typeface="Trebuchet MS"/>
              </a:rPr>
              <a:t>us</a:t>
            </a:r>
            <a:r>
              <a:rPr sz="1300" spc="-4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via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b="1" spc="-45" dirty="0">
                <a:solidFill>
                  <a:srgbClr val="073C5D"/>
                </a:solidFill>
                <a:latin typeface="Trebuchet MS"/>
                <a:cs typeface="Trebuchet MS"/>
                <a:hlinkClick r:id="rId6"/>
              </a:rPr>
              <a:t>tz.import@maersk.co.tz</a:t>
            </a:r>
            <a:r>
              <a:rPr lang="en-US" sz="1300" b="1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endParaRPr sz="1300" b="1" dirty="0">
              <a:latin typeface="Trebuchet MS"/>
              <a:cs typeface="Trebuchet MS"/>
            </a:endParaRPr>
          </a:p>
          <a:p>
            <a:pPr marL="467995" indent="-455930">
              <a:lnSpc>
                <a:spcPct val="100000"/>
              </a:lnSpc>
              <a:spcBef>
                <a:spcPts val="35"/>
              </a:spcBef>
              <a:buFont typeface="Trebuchet MS"/>
              <a:buChar char="•"/>
              <a:tabLst>
                <a:tab pos="467995" algn="l"/>
                <a:tab pos="468630" algn="l"/>
              </a:tabLst>
            </a:pPr>
            <a:r>
              <a:rPr lang="en-US" sz="1300" spc="60" dirty="0">
                <a:solidFill>
                  <a:srgbClr val="073C5D"/>
                </a:solidFill>
                <a:latin typeface="Trebuchet MS"/>
                <a:cs typeface="Trebuchet MS"/>
              </a:rPr>
              <a:t>All queries to above Business Addresses will be responded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in</a:t>
            </a:r>
            <a:r>
              <a:rPr sz="1300" spc="-5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45" dirty="0">
                <a:solidFill>
                  <a:srgbClr val="073C5D"/>
                </a:solidFill>
                <a:latin typeface="Trebuchet MS"/>
                <a:cs typeface="Trebuchet MS"/>
              </a:rPr>
              <a:t>4</a:t>
            </a:r>
            <a:r>
              <a:rPr sz="1300" spc="-5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45" dirty="0">
                <a:solidFill>
                  <a:srgbClr val="073C5D"/>
                </a:solidFill>
                <a:latin typeface="Trebuchet MS"/>
                <a:cs typeface="Trebuchet MS"/>
              </a:rPr>
              <a:t>working</a:t>
            </a:r>
            <a:r>
              <a:rPr sz="1300" spc="-5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5" dirty="0">
                <a:solidFill>
                  <a:srgbClr val="073C5D"/>
                </a:solidFill>
                <a:latin typeface="Trebuchet MS"/>
                <a:cs typeface="Trebuchet MS"/>
              </a:rPr>
              <a:t>hours.</a:t>
            </a:r>
            <a:endParaRPr sz="1300" dirty="0">
              <a:latin typeface="Trebuchet MS"/>
              <a:cs typeface="Trebuchet MS"/>
            </a:endParaRPr>
          </a:p>
          <a:p>
            <a:pPr marL="476884" indent="-464820">
              <a:lnSpc>
                <a:spcPct val="100000"/>
              </a:lnSpc>
              <a:spcBef>
                <a:spcPts val="105"/>
              </a:spcBef>
              <a:buFont typeface="Trebuchet MS"/>
              <a:buChar char="•"/>
              <a:tabLst>
                <a:tab pos="476884" algn="l"/>
                <a:tab pos="477520" algn="l"/>
              </a:tabLst>
            </a:pP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Avail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5" dirty="0">
                <a:solidFill>
                  <a:srgbClr val="073C5D"/>
                </a:solidFill>
                <a:latin typeface="Trebuchet MS"/>
                <a:cs typeface="Trebuchet MS"/>
              </a:rPr>
              <a:t>help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65" dirty="0">
                <a:solidFill>
                  <a:srgbClr val="073C5D"/>
                </a:solidFill>
                <a:latin typeface="Trebuchet MS"/>
                <a:cs typeface="Trebuchet MS"/>
              </a:rPr>
              <a:t>from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5" dirty="0">
                <a:solidFill>
                  <a:srgbClr val="073C5D"/>
                </a:solidFill>
                <a:latin typeface="Trebuchet MS"/>
                <a:cs typeface="Trebuchet MS"/>
              </a:rPr>
              <a:t>our</a:t>
            </a:r>
            <a:r>
              <a:rPr sz="1300" spc="-4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online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40" dirty="0">
                <a:solidFill>
                  <a:srgbClr val="073C5D"/>
                </a:solidFill>
                <a:latin typeface="Trebuchet MS"/>
                <a:cs typeface="Trebuchet MS"/>
              </a:rPr>
              <a:t>chatbot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0" dirty="0">
                <a:solidFill>
                  <a:srgbClr val="073C5D"/>
                </a:solidFill>
                <a:latin typeface="Trebuchet MS"/>
                <a:cs typeface="Trebuchet MS"/>
              </a:rPr>
              <a:t>and</a:t>
            </a:r>
            <a:r>
              <a:rPr sz="1300" spc="-4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receive</a:t>
            </a:r>
            <a:r>
              <a:rPr sz="1300" spc="26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40" dirty="0">
                <a:solidFill>
                  <a:srgbClr val="073C5D"/>
                </a:solidFill>
                <a:latin typeface="Trebuchet MS"/>
                <a:cs typeface="Trebuchet MS"/>
              </a:rPr>
              <a:t>instant</a:t>
            </a:r>
            <a:r>
              <a:rPr sz="1300" spc="-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40" dirty="0">
                <a:solidFill>
                  <a:srgbClr val="073C5D"/>
                </a:solidFill>
                <a:latin typeface="Trebuchet MS"/>
                <a:cs typeface="Trebuchet MS"/>
              </a:rPr>
              <a:t>responses.</a:t>
            </a:r>
            <a:endParaRPr sz="1300" dirty="0">
              <a:latin typeface="Trebuchet MS"/>
              <a:cs typeface="Trebuchet MS"/>
            </a:endParaRPr>
          </a:p>
          <a:p>
            <a:pPr marL="476884" indent="-464820">
              <a:lnSpc>
                <a:spcPct val="100000"/>
              </a:lnSpc>
              <a:spcBef>
                <a:spcPts val="35"/>
              </a:spcBef>
              <a:buFont typeface="Trebuchet MS"/>
              <a:buChar char="•"/>
              <a:tabLst>
                <a:tab pos="476884" algn="l"/>
                <a:tab pos="477520" algn="l"/>
              </a:tabLst>
            </a:pP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Call</a:t>
            </a:r>
            <a:r>
              <a:rPr sz="1300" spc="-5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80" dirty="0">
                <a:solidFill>
                  <a:srgbClr val="073C5D"/>
                </a:solidFill>
                <a:latin typeface="Trebuchet MS"/>
                <a:cs typeface="Trebuchet MS"/>
              </a:rPr>
              <a:t>us</a:t>
            </a:r>
            <a:r>
              <a:rPr sz="1300" spc="-5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70" dirty="0">
                <a:solidFill>
                  <a:srgbClr val="073C5D"/>
                </a:solidFill>
                <a:latin typeface="Trebuchet MS"/>
                <a:cs typeface="Trebuchet MS"/>
              </a:rPr>
              <a:t>on</a:t>
            </a:r>
            <a:r>
              <a:rPr sz="1300" spc="-5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TZ" sz="1300" b="1" spc="-55" dirty="0">
                <a:solidFill>
                  <a:srgbClr val="073C5D"/>
                </a:solidFill>
                <a:latin typeface="Trebuchet MS"/>
                <a:cs typeface="Trebuchet MS"/>
              </a:rPr>
              <a:t>0800120035</a:t>
            </a:r>
            <a:r>
              <a:rPr sz="1300" b="1" spc="-5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(toll</a:t>
            </a:r>
            <a:r>
              <a:rPr sz="1300" spc="-5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free).</a:t>
            </a:r>
            <a:r>
              <a:rPr lang="en-US" sz="1300" spc="-1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4500" y="8436301"/>
            <a:ext cx="34137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30" dirty="0">
                <a:solidFill>
                  <a:srgbClr val="25B2CF"/>
                </a:solidFill>
                <a:latin typeface="Trebuchet MS"/>
                <a:cs typeface="Trebuchet MS"/>
              </a:rPr>
              <a:t>Here’s</a:t>
            </a:r>
            <a:r>
              <a:rPr sz="2200" spc="-13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20" dirty="0">
                <a:solidFill>
                  <a:srgbClr val="25B2CF"/>
                </a:solidFill>
                <a:latin typeface="Trebuchet MS"/>
                <a:cs typeface="Trebuchet MS"/>
              </a:rPr>
              <a:t>what</a:t>
            </a:r>
            <a:r>
              <a:rPr sz="2200" spc="-13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45" dirty="0">
                <a:solidFill>
                  <a:srgbClr val="25B2CF"/>
                </a:solidFill>
                <a:latin typeface="Trebuchet MS"/>
                <a:cs typeface="Trebuchet MS"/>
              </a:rPr>
              <a:t>you</a:t>
            </a:r>
            <a:r>
              <a:rPr sz="2200" spc="-13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50" dirty="0">
                <a:solidFill>
                  <a:srgbClr val="25B2CF"/>
                </a:solidFill>
                <a:latin typeface="Trebuchet MS"/>
                <a:cs typeface="Trebuchet MS"/>
              </a:rPr>
              <a:t>should</a:t>
            </a:r>
            <a:r>
              <a:rPr sz="2200" spc="-13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25B2CF"/>
                </a:solidFill>
                <a:latin typeface="Trebuchet MS"/>
                <a:cs typeface="Trebuchet MS"/>
              </a:rPr>
              <a:t>do: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269775"/>
            <a:ext cx="554355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Start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by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requesting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an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invoice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update</a:t>
            </a:r>
            <a:r>
              <a:rPr sz="1300" spc="-7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hlinkClick r:id="rId2"/>
              </a:rPr>
              <a:t>Maersk :: </a:t>
            </a:r>
            <a:r>
              <a:rPr lang="en-US" sz="1400" dirty="0" err="1">
                <a:hlinkClick r:id="rId2"/>
              </a:rPr>
              <a:t>MyFinance</a:t>
            </a:r>
            <a:endParaRPr sz="13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Your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invoice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can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be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accessible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on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 err="1">
                <a:solidFill>
                  <a:srgbClr val="073C5D"/>
                </a:solidFill>
                <a:latin typeface="Trebuchet MS"/>
                <a:cs typeface="Trebuchet MS"/>
              </a:rPr>
              <a:t>MyFinance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porta</a:t>
            </a:r>
            <a:r>
              <a:rPr lang="en-US" sz="1300" spc="5" dirty="0">
                <a:solidFill>
                  <a:srgbClr val="073C5D"/>
                </a:solidFill>
                <a:latin typeface="Trebuchet MS"/>
                <a:cs typeface="Trebuchet MS"/>
              </a:rPr>
              <a:t>l within 10 minutes</a:t>
            </a:r>
            <a:endParaRPr sz="1300" dirty="0">
              <a:latin typeface="Trebuchet MS"/>
              <a:cs typeface="Trebuchet MS"/>
            </a:endParaRPr>
          </a:p>
          <a:p>
            <a:pPr marL="469900" marR="190500" indent="-457200">
              <a:lnSpc>
                <a:spcPct val="100000"/>
              </a:lnSpc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You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can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start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your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cargo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clearance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5" dirty="0">
                <a:solidFill>
                  <a:srgbClr val="073C5D"/>
                </a:solidFill>
                <a:latin typeface="Trebuchet MS"/>
                <a:cs typeface="Trebuchet MS"/>
              </a:rPr>
              <a:t>5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days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spc="-65" dirty="0">
                <a:solidFill>
                  <a:srgbClr val="073C5D"/>
                </a:solidFill>
                <a:latin typeface="Trebuchet MS"/>
                <a:cs typeface="Trebuchet MS"/>
              </a:rPr>
              <a:t>within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the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vessel’s </a:t>
            </a:r>
            <a:r>
              <a:rPr sz="1300" spc="-35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expected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time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of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arrival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073C5D"/>
                </a:solidFill>
                <a:latin typeface="Trebuchet MS"/>
                <a:cs typeface="Trebuchet MS"/>
              </a:rPr>
              <a:t>(ETA)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at</a:t>
            </a:r>
            <a:r>
              <a:rPr lang="en-US"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spc="25" dirty="0">
                <a:solidFill>
                  <a:srgbClr val="073C5D"/>
                </a:solidFill>
                <a:latin typeface="Trebuchet MS"/>
                <a:cs typeface="Trebuchet MS"/>
              </a:rPr>
              <a:t>Dar Es salaam.</a:t>
            </a:r>
          </a:p>
          <a:p>
            <a:pPr marL="469900" marR="190500" indent="-457200">
              <a:lnSpc>
                <a:spcPct val="100000"/>
              </a:lnSpc>
              <a:buFont typeface="Trebuchet MS"/>
              <a:buChar char="•"/>
              <a:tabLst>
                <a:tab pos="469265" algn="l"/>
                <a:tab pos="469900" algn="l"/>
              </a:tabLst>
            </a:pP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439394"/>
            <a:ext cx="33699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645" marR="5080" indent="-44958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25B2CF"/>
                </a:solidFill>
                <a:latin typeface="Trebuchet MS"/>
                <a:cs typeface="Trebuchet MS"/>
              </a:rPr>
              <a:t>Getting </a:t>
            </a:r>
            <a:r>
              <a:rPr sz="2200" spc="15" dirty="0">
                <a:solidFill>
                  <a:srgbClr val="25B2CF"/>
                </a:solidFill>
                <a:latin typeface="Trebuchet MS"/>
                <a:cs typeface="Trebuchet MS"/>
              </a:rPr>
              <a:t>started </a:t>
            </a:r>
            <a:r>
              <a:rPr sz="2200" spc="-5" dirty="0">
                <a:solidFill>
                  <a:srgbClr val="25B2CF"/>
                </a:solidFill>
                <a:latin typeface="Trebuchet MS"/>
                <a:cs typeface="Trebuchet MS"/>
              </a:rPr>
              <a:t>with </a:t>
            </a:r>
            <a:r>
              <a:rPr sz="220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15" dirty="0">
                <a:solidFill>
                  <a:srgbClr val="25B2CF"/>
                </a:solidFill>
                <a:latin typeface="Trebuchet MS"/>
                <a:cs typeface="Trebuchet MS"/>
              </a:rPr>
              <a:t>import</a:t>
            </a:r>
            <a:r>
              <a:rPr sz="2200" spc="-14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25" dirty="0">
                <a:solidFill>
                  <a:srgbClr val="25B2CF"/>
                </a:solidFill>
                <a:latin typeface="Trebuchet MS"/>
                <a:cs typeface="Trebuchet MS"/>
              </a:rPr>
              <a:t>cargo</a:t>
            </a:r>
            <a:r>
              <a:rPr sz="2200" spc="-14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25B2CF"/>
                </a:solidFill>
                <a:latin typeface="Trebuchet MS"/>
                <a:cs typeface="Trebuchet MS"/>
              </a:rPr>
              <a:t>clearance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314485"/>
            <a:ext cx="691515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469265" algn="l"/>
                <a:tab pos="469900" algn="l"/>
              </a:tabLst>
            </a:pPr>
            <a:r>
              <a:rPr sz="1300" b="1" spc="-25" dirty="0">
                <a:solidFill>
                  <a:srgbClr val="073C5D"/>
                </a:solidFill>
                <a:latin typeface="Trebuchet MS"/>
                <a:cs typeface="Trebuchet MS"/>
              </a:rPr>
              <a:t>Note:</a:t>
            </a:r>
            <a:r>
              <a:rPr sz="1300" b="1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40" dirty="0">
                <a:solidFill>
                  <a:srgbClr val="073C5D"/>
                </a:solidFill>
                <a:latin typeface="Trebuchet MS"/>
                <a:cs typeface="Trebuchet MS"/>
              </a:rPr>
              <a:t>Make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a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5" dirty="0">
                <a:solidFill>
                  <a:srgbClr val="073C5D"/>
                </a:solidFill>
                <a:latin typeface="Trebuchet MS"/>
                <a:cs typeface="Trebuchet MS"/>
              </a:rPr>
              <a:t>PRV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request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only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after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the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local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invoice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has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been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generated</a:t>
            </a:r>
            <a:endParaRPr sz="13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To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073C5D"/>
                </a:solidFill>
                <a:latin typeface="Trebuchet MS"/>
                <a:cs typeface="Trebuchet MS"/>
              </a:rPr>
              <a:t>receive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your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PRV,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send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an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email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to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spc="-70" dirty="0">
                <a:solidFill>
                  <a:srgbClr val="073C5D"/>
                </a:solidFill>
                <a:latin typeface="Trebuchet MS"/>
                <a:cs typeface="Trebuchet MS"/>
                <a:hlinkClick r:id="rId3"/>
              </a:rPr>
              <a:t>tzprv@maersk.co.tz</a:t>
            </a:r>
            <a:r>
              <a:rPr lang="en-US"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70" dirty="0">
                <a:solidFill>
                  <a:srgbClr val="25B2CF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and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get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073C5D"/>
                </a:solidFill>
                <a:latin typeface="Trebuchet MS"/>
                <a:cs typeface="Trebuchet MS"/>
              </a:rPr>
              <a:t>it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processed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in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5" dirty="0">
                <a:solidFill>
                  <a:srgbClr val="073C5D"/>
                </a:solidFill>
                <a:latin typeface="Trebuchet MS"/>
                <a:cs typeface="Trebuchet MS"/>
              </a:rPr>
              <a:t>2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hours</a:t>
            </a:r>
            <a:endParaRPr sz="13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Is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your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5" dirty="0">
                <a:solidFill>
                  <a:srgbClr val="073C5D"/>
                </a:solidFill>
                <a:latin typeface="Trebuchet MS"/>
                <a:cs typeface="Trebuchet MS"/>
              </a:rPr>
              <a:t>PRV</a:t>
            </a:r>
            <a:r>
              <a:rPr sz="1300" spc="-6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being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held</a:t>
            </a:r>
            <a:r>
              <a:rPr sz="1300" spc="-6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up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due</a:t>
            </a:r>
            <a:r>
              <a:rPr sz="1300" spc="-6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to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longstanding</a:t>
            </a:r>
            <a:r>
              <a:rPr sz="1300" spc="-6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containers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or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outstanding</a:t>
            </a:r>
            <a:r>
              <a:rPr sz="1300" spc="-6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invoices?</a:t>
            </a:r>
            <a:endParaRPr lang="en-US" sz="1300" spc="15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Contact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our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spc="20" dirty="0">
                <a:solidFill>
                  <a:srgbClr val="073C5D"/>
                </a:solidFill>
                <a:latin typeface="Trebuchet MS"/>
                <a:cs typeface="Trebuchet MS"/>
              </a:rPr>
              <a:t>PRV team on </a:t>
            </a:r>
            <a:r>
              <a:rPr lang="en-US" sz="1300" spc="20" dirty="0">
                <a:solidFill>
                  <a:srgbClr val="073C5D"/>
                </a:solidFill>
                <a:latin typeface="Trebuchet MS"/>
                <a:cs typeface="Trebuchet MS"/>
                <a:hlinkClick r:id="rId3"/>
              </a:rPr>
              <a:t>tzprv@maersk.co.tz</a:t>
            </a:r>
            <a:r>
              <a:rPr lang="en-US" sz="1300" spc="2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endParaRPr lang="en-US" sz="1300" spc="2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Contact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our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finance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team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on</a:t>
            </a:r>
            <a:r>
              <a:rPr lang="en-US"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u="sng" dirty="0">
                <a:latin typeface="Trebuchet MS" panose="020B0603020202020204" pitchFamily="34" charset="0"/>
                <a:hlinkClick r:id="rId5"/>
              </a:rPr>
              <a:t>eaa.cash.collections@maersk.com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for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match-off</a:t>
            </a:r>
            <a:r>
              <a:rPr lang="en-US"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requests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and </a:t>
            </a:r>
            <a:r>
              <a:rPr sz="1300" spc="-35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account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reconciliation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386" y="2373984"/>
            <a:ext cx="35623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9584" marR="5080" indent="-477520">
              <a:lnSpc>
                <a:spcPct val="100000"/>
              </a:lnSpc>
              <a:spcBef>
                <a:spcPts val="100"/>
              </a:spcBef>
            </a:pPr>
            <a:r>
              <a:rPr sz="2200" spc="20" dirty="0">
                <a:solidFill>
                  <a:srgbClr val="25B2CF"/>
                </a:solidFill>
                <a:latin typeface="Trebuchet MS"/>
                <a:cs typeface="Trebuchet MS"/>
              </a:rPr>
              <a:t>All</a:t>
            </a:r>
            <a:r>
              <a:rPr sz="2200" spc="-15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5" dirty="0">
                <a:solidFill>
                  <a:srgbClr val="25B2CF"/>
                </a:solidFill>
                <a:latin typeface="Trebuchet MS"/>
                <a:cs typeface="Trebuchet MS"/>
              </a:rPr>
              <a:t>help</a:t>
            </a:r>
            <a:r>
              <a:rPr sz="2200" spc="-14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55" dirty="0">
                <a:solidFill>
                  <a:srgbClr val="25B2CF"/>
                </a:solidFill>
                <a:latin typeface="Trebuchet MS"/>
                <a:cs typeface="Trebuchet MS"/>
              </a:rPr>
              <a:t>on</a:t>
            </a:r>
            <a:r>
              <a:rPr sz="2200" spc="-14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20" dirty="0">
                <a:solidFill>
                  <a:srgbClr val="25B2CF"/>
                </a:solidFill>
                <a:latin typeface="Trebuchet MS"/>
                <a:cs typeface="Trebuchet MS"/>
              </a:rPr>
              <a:t>Pre-Release </a:t>
            </a:r>
            <a:r>
              <a:rPr sz="2200" spc="-65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25B2CF"/>
                </a:solidFill>
                <a:latin typeface="Trebuchet MS"/>
                <a:cs typeface="Trebuchet MS"/>
              </a:rPr>
              <a:t>Validation</a:t>
            </a:r>
            <a:r>
              <a:rPr sz="2200" spc="-14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25B2CF"/>
                </a:solidFill>
                <a:latin typeface="Trebuchet MS"/>
                <a:cs typeface="Trebuchet MS"/>
              </a:rPr>
              <a:t>(PRV)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4164" y="5383810"/>
            <a:ext cx="259036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50" dirty="0">
                <a:solidFill>
                  <a:srgbClr val="25B2CF"/>
                </a:solidFill>
                <a:latin typeface="Trebuchet MS"/>
                <a:cs typeface="Trebuchet MS"/>
              </a:rPr>
              <a:t>What</a:t>
            </a:r>
            <a:r>
              <a:rPr sz="2200" spc="-16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10" dirty="0">
                <a:solidFill>
                  <a:srgbClr val="25B2CF"/>
                </a:solidFill>
                <a:latin typeface="Trebuchet MS"/>
                <a:cs typeface="Trebuchet MS"/>
              </a:rPr>
              <a:t>is</a:t>
            </a:r>
            <a:r>
              <a:rPr sz="2200" spc="-15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35" dirty="0">
                <a:solidFill>
                  <a:srgbClr val="25B2CF"/>
                </a:solidFill>
                <a:latin typeface="Trebuchet MS"/>
                <a:cs typeface="Trebuchet MS"/>
              </a:rPr>
              <a:t>your</a:t>
            </a:r>
            <a:endParaRPr sz="2200" dirty="0">
              <a:latin typeface="Trebuchet MS"/>
              <a:cs typeface="Trebuchet MS"/>
            </a:endParaRPr>
          </a:p>
          <a:p>
            <a:pPr marL="489584">
              <a:lnSpc>
                <a:spcPct val="100000"/>
              </a:lnSpc>
            </a:pPr>
            <a:r>
              <a:rPr sz="2200" spc="40" dirty="0">
                <a:solidFill>
                  <a:srgbClr val="25B2CF"/>
                </a:solidFill>
                <a:latin typeface="Trebuchet MS"/>
                <a:cs typeface="Trebuchet MS"/>
              </a:rPr>
              <a:t>mode</a:t>
            </a:r>
            <a:r>
              <a:rPr sz="2200" spc="-16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60" dirty="0">
                <a:solidFill>
                  <a:srgbClr val="25B2CF"/>
                </a:solidFill>
                <a:latin typeface="Trebuchet MS"/>
                <a:cs typeface="Trebuchet MS"/>
              </a:rPr>
              <a:t>of</a:t>
            </a:r>
            <a:r>
              <a:rPr sz="2200" spc="-16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65" dirty="0">
                <a:solidFill>
                  <a:srgbClr val="25B2CF"/>
                </a:solidFill>
                <a:latin typeface="Trebuchet MS"/>
                <a:cs typeface="Trebuchet MS"/>
              </a:rPr>
              <a:t>payment?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2050" y="6582803"/>
            <a:ext cx="3494589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340995" indent="-19558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203835" algn="l"/>
                <a:tab pos="204470" algn="l"/>
              </a:tabLst>
            </a:pPr>
            <a:r>
              <a:rPr sz="1300" b="1" spc="10" dirty="0">
                <a:solidFill>
                  <a:srgbClr val="073C5D"/>
                </a:solidFill>
                <a:latin typeface="Trebuchet MS"/>
                <a:cs typeface="Trebuchet MS"/>
              </a:rPr>
              <a:t>Bank</a:t>
            </a:r>
            <a:r>
              <a:rPr sz="1300" b="1" spc="-9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b="1" spc="10" dirty="0">
                <a:solidFill>
                  <a:srgbClr val="073C5D"/>
                </a:solidFill>
                <a:latin typeface="Trebuchet MS"/>
                <a:cs typeface="Trebuchet MS"/>
              </a:rPr>
              <a:t>transfers</a:t>
            </a:r>
            <a:r>
              <a:rPr sz="1300" spc="-145" dirty="0">
                <a:solidFill>
                  <a:srgbClr val="073C5D"/>
                </a:solidFill>
                <a:latin typeface="Trebuchet MS"/>
                <a:cs typeface="Trebuchet MS"/>
              </a:rPr>
              <a:t>: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Once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you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have 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transferred funds,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share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the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payment </a:t>
            </a:r>
            <a:r>
              <a:rPr sz="1300" spc="-35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advice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and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remittance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information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on  </a:t>
            </a:r>
            <a:r>
              <a:rPr lang="en-US" sz="1300" spc="15" dirty="0">
                <a:solidFill>
                  <a:srgbClr val="25B2CF"/>
                </a:solidFill>
                <a:latin typeface="Trebuchet MS"/>
                <a:cs typeface="Trebuchet MS"/>
                <a:hlinkClick r:id="rId6"/>
              </a:rPr>
              <a:t>EAAPAYAPP@maersk.com</a:t>
            </a:r>
            <a:r>
              <a:rPr lang="en-US" sz="1300" spc="1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for</a:t>
            </a:r>
            <a:r>
              <a:rPr sz="1300" spc="-8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actioning.</a:t>
            </a:r>
            <a:endParaRPr sz="1300" dirty="0">
              <a:latin typeface="Trebuchet MS"/>
              <a:cs typeface="Trebuchet MS"/>
            </a:endParaRPr>
          </a:p>
          <a:p>
            <a:pPr marL="207645" marR="5080" indent="-195580">
              <a:lnSpc>
                <a:spcPct val="100000"/>
              </a:lnSpc>
              <a:buFont typeface="Trebuchet MS"/>
              <a:buChar char="•"/>
              <a:tabLst>
                <a:tab pos="203835" algn="l"/>
                <a:tab pos="204470" algn="l"/>
              </a:tabLst>
            </a:pPr>
            <a:r>
              <a:rPr sz="1300" b="1" spc="-5" dirty="0">
                <a:solidFill>
                  <a:srgbClr val="073C5D"/>
                </a:solidFill>
                <a:latin typeface="Trebuchet MS"/>
                <a:cs typeface="Trebuchet MS"/>
              </a:rPr>
              <a:t>Cash</a:t>
            </a:r>
            <a:r>
              <a:rPr sz="1300" b="1" spc="-9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b="1" spc="-15" dirty="0">
                <a:solidFill>
                  <a:srgbClr val="073C5D"/>
                </a:solidFill>
                <a:latin typeface="Trebuchet MS"/>
                <a:cs typeface="Trebuchet MS"/>
              </a:rPr>
              <a:t>deposit,</a:t>
            </a:r>
            <a:r>
              <a:rPr sz="1300" b="1" spc="-9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b="1" spc="-15" dirty="0">
                <a:solidFill>
                  <a:srgbClr val="073C5D"/>
                </a:solidFill>
                <a:latin typeface="Trebuchet MS"/>
                <a:cs typeface="Trebuchet MS"/>
              </a:rPr>
              <a:t>banker’s</a:t>
            </a:r>
            <a:r>
              <a:rPr sz="1300" b="1" spc="-9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b="1" spc="-30" dirty="0">
                <a:solidFill>
                  <a:srgbClr val="073C5D"/>
                </a:solidFill>
                <a:latin typeface="Trebuchet MS"/>
                <a:cs typeface="Trebuchet MS"/>
              </a:rPr>
              <a:t>cheque</a:t>
            </a:r>
            <a:r>
              <a:rPr sz="1300" b="1" spc="-9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73C5D"/>
                </a:solidFill>
                <a:latin typeface="Trebuchet MS"/>
                <a:cs typeface="Trebuchet MS"/>
              </a:rPr>
              <a:t>or</a:t>
            </a:r>
            <a:r>
              <a:rPr sz="1300" b="1" spc="-9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b="1" spc="-5" dirty="0">
                <a:solidFill>
                  <a:srgbClr val="073C5D"/>
                </a:solidFill>
                <a:latin typeface="Trebuchet MS"/>
                <a:cs typeface="Trebuchet MS"/>
              </a:rPr>
              <a:t>company  </a:t>
            </a:r>
            <a:r>
              <a:rPr sz="1300" b="1" spc="-30" dirty="0">
                <a:solidFill>
                  <a:srgbClr val="073C5D"/>
                </a:solidFill>
                <a:latin typeface="Trebuchet MS"/>
                <a:cs typeface="Trebuchet MS"/>
              </a:rPr>
              <a:t>cheque</a:t>
            </a:r>
            <a:r>
              <a:rPr sz="1300" spc="-145" dirty="0">
                <a:solidFill>
                  <a:srgbClr val="073C5D"/>
                </a:solidFill>
                <a:latin typeface="Trebuchet MS"/>
                <a:cs typeface="Trebuchet MS"/>
              </a:rPr>
              <a:t>: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Visit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spc="20" dirty="0">
                <a:solidFill>
                  <a:srgbClr val="073C5D"/>
                </a:solidFill>
                <a:latin typeface="Trebuchet MS"/>
                <a:cs typeface="Trebuchet MS"/>
              </a:rPr>
              <a:t>TCB Bank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for</a:t>
            </a:r>
            <a:r>
              <a:rPr lang="en-US" sz="1300" spc="20" dirty="0">
                <a:solidFill>
                  <a:srgbClr val="073C5D"/>
                </a:solidFill>
                <a:latin typeface="Trebuchet MS"/>
                <a:cs typeface="Trebuchet MS"/>
              </a:rPr>
              <a:t> deposit and receipt will be available in </a:t>
            </a:r>
            <a:r>
              <a:rPr lang="en-US" sz="1300" spc="20" dirty="0" err="1">
                <a:solidFill>
                  <a:srgbClr val="073C5D"/>
                </a:solidFill>
                <a:latin typeface="Trebuchet MS"/>
                <a:cs typeface="Trebuchet MS"/>
              </a:rPr>
              <a:t>Myfinance</a:t>
            </a:r>
            <a:r>
              <a:rPr lang="en-US" sz="1300" spc="20" dirty="0">
                <a:solidFill>
                  <a:srgbClr val="073C5D"/>
                </a:solidFill>
                <a:latin typeface="Trebuchet MS"/>
                <a:cs typeface="Trebuchet MS"/>
              </a:rPr>
              <a:t> account</a:t>
            </a:r>
            <a:r>
              <a:rPr sz="1300" spc="-30" dirty="0">
                <a:solidFill>
                  <a:srgbClr val="073C5D"/>
                </a:solidFill>
                <a:latin typeface="Trebuchet MS"/>
                <a:cs typeface="Trebuchet MS"/>
              </a:rPr>
              <a:t>.</a:t>
            </a:r>
            <a:endParaRPr sz="1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Access</a:t>
            </a:r>
            <a:r>
              <a:rPr sz="1300" spc="-8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your</a:t>
            </a:r>
            <a:r>
              <a:rPr sz="1300" spc="-8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payment</a:t>
            </a:r>
            <a:r>
              <a:rPr sz="1300" spc="-8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details</a:t>
            </a:r>
            <a:r>
              <a:rPr sz="1300" spc="-8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i="1" u="sng" spc="-70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  <a:hlinkClick r:id="rId7"/>
              </a:rPr>
              <a:t>here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.</a:t>
            </a:r>
            <a:r>
              <a:rPr lang="en-US"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endParaRPr sz="13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4500" y="5495801"/>
            <a:ext cx="2878455" cy="3646164"/>
            <a:chOff x="464807" y="4962449"/>
            <a:chExt cx="3220720" cy="4161154"/>
          </a:xfrm>
        </p:grpSpPr>
        <p:sp>
          <p:nvSpPr>
            <p:cNvPr id="9" name="object 9"/>
            <p:cNvSpPr/>
            <p:nvPr/>
          </p:nvSpPr>
          <p:spPr>
            <a:xfrm>
              <a:off x="2918785" y="6861219"/>
              <a:ext cx="281305" cy="0"/>
            </a:xfrm>
            <a:custGeom>
              <a:avLst/>
              <a:gdLst/>
              <a:ahLst/>
              <a:cxnLst/>
              <a:rect l="l" t="t" r="r" b="b"/>
              <a:pathLst>
                <a:path w="281305">
                  <a:moveTo>
                    <a:pt x="0" y="0"/>
                  </a:moveTo>
                  <a:lnTo>
                    <a:pt x="280860" y="0"/>
                  </a:lnTo>
                </a:path>
              </a:pathLst>
            </a:custGeom>
            <a:ln w="6350">
              <a:solidFill>
                <a:srgbClr val="25B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807" y="4962449"/>
              <a:ext cx="3220339" cy="416057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06920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7560309" cy="10692130"/>
            </a:xfrm>
            <a:custGeom>
              <a:avLst/>
              <a:gdLst/>
              <a:ahLst/>
              <a:cxnLst/>
              <a:rect l="l" t="t" r="r" b="b"/>
              <a:pathLst>
                <a:path w="7560309" h="10692130">
                  <a:moveTo>
                    <a:pt x="7559992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7559992" y="1069200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221E1F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956603"/>
            <a:ext cx="6052185" cy="1697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You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can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place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your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online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delivery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order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request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on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our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073C5D"/>
                </a:solidFill>
                <a:latin typeface="Trebuchet MS"/>
                <a:cs typeface="Trebuchet MS"/>
              </a:rPr>
              <a:t>website.</a:t>
            </a:r>
            <a:endParaRPr sz="13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Please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refer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to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our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delivery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order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requirements</a:t>
            </a:r>
            <a:r>
              <a:rPr sz="1300" spc="-7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1300" i="1" u="sng" spc="-55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  <a:hlinkClick r:id="rId2"/>
              </a:rPr>
              <a:t>here</a:t>
            </a:r>
            <a:r>
              <a:rPr lang="en-US" sz="1300" i="1" u="sng" spc="-55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</a:rPr>
              <a:t> </a:t>
            </a:r>
            <a:endParaRPr sz="13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Your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request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will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be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processed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within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lang="en-US" sz="1300" spc="105" dirty="0">
                <a:solidFill>
                  <a:srgbClr val="073C5D"/>
                </a:solidFill>
                <a:latin typeface="Trebuchet MS"/>
                <a:cs typeface="Trebuchet MS"/>
              </a:rPr>
              <a:t>4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hours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of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request.</a:t>
            </a:r>
            <a:endParaRPr sz="1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200" spc="10" dirty="0">
                <a:solidFill>
                  <a:srgbClr val="25B2CF"/>
                </a:solidFill>
                <a:latin typeface="Trebuchet MS"/>
                <a:cs typeface="Trebuchet MS"/>
              </a:rPr>
              <a:t>Email</a:t>
            </a:r>
            <a:r>
              <a:rPr sz="2200" spc="-13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5" dirty="0">
                <a:solidFill>
                  <a:srgbClr val="25B2CF"/>
                </a:solidFill>
                <a:latin typeface="Trebuchet MS"/>
                <a:cs typeface="Trebuchet MS"/>
              </a:rPr>
              <a:t>contact</a:t>
            </a:r>
            <a:r>
              <a:rPr sz="2200" spc="-13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30" dirty="0">
                <a:solidFill>
                  <a:srgbClr val="25B2CF"/>
                </a:solidFill>
                <a:latin typeface="Trebuchet MS"/>
                <a:cs typeface="Trebuchet MS"/>
              </a:rPr>
              <a:t>points</a:t>
            </a:r>
            <a:r>
              <a:rPr sz="2200" spc="-13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40" dirty="0">
                <a:solidFill>
                  <a:srgbClr val="25B2CF"/>
                </a:solidFill>
                <a:latin typeface="Trebuchet MS"/>
                <a:cs typeface="Trebuchet MS"/>
              </a:rPr>
              <a:t>for</a:t>
            </a:r>
            <a:r>
              <a:rPr sz="2200" spc="-13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20" dirty="0">
                <a:solidFill>
                  <a:srgbClr val="25B2CF"/>
                </a:solidFill>
                <a:latin typeface="Trebuchet MS"/>
                <a:cs typeface="Trebuchet MS"/>
              </a:rPr>
              <a:t>miscellaneous</a:t>
            </a:r>
            <a:r>
              <a:rPr sz="2200" spc="-135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25" dirty="0">
                <a:solidFill>
                  <a:srgbClr val="25B2CF"/>
                </a:solidFill>
                <a:latin typeface="Trebuchet MS"/>
                <a:cs typeface="Trebuchet MS"/>
              </a:rPr>
              <a:t>requests</a:t>
            </a:r>
            <a:endParaRPr sz="2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Please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reach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out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to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45" dirty="0">
                <a:solidFill>
                  <a:srgbClr val="073C5D"/>
                </a:solidFill>
                <a:latin typeface="Trebuchet MS"/>
                <a:cs typeface="Trebuchet MS"/>
              </a:rPr>
              <a:t>us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for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the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following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requests/queries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by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sending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45" dirty="0">
                <a:solidFill>
                  <a:srgbClr val="073C5D"/>
                </a:solidFill>
                <a:latin typeface="Trebuchet MS"/>
                <a:cs typeface="Trebuchet MS"/>
              </a:rPr>
              <a:t>us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an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30" dirty="0">
                <a:solidFill>
                  <a:srgbClr val="073C5D"/>
                </a:solidFill>
                <a:latin typeface="Trebuchet MS"/>
                <a:cs typeface="Trebuchet MS"/>
              </a:rPr>
              <a:t>email.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431035"/>
            <a:ext cx="365950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solidFill>
                  <a:srgbClr val="25B2CF"/>
                </a:solidFill>
                <a:latin typeface="Trebuchet MS"/>
                <a:cs typeface="Trebuchet MS"/>
              </a:rPr>
              <a:t>Online</a:t>
            </a:r>
            <a:r>
              <a:rPr sz="2200" spc="-13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25B2CF"/>
                </a:solidFill>
                <a:latin typeface="Trebuchet MS"/>
                <a:cs typeface="Trebuchet MS"/>
              </a:rPr>
              <a:t>delivery</a:t>
            </a:r>
            <a:r>
              <a:rPr sz="2200" spc="-13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10" dirty="0">
                <a:solidFill>
                  <a:srgbClr val="25B2CF"/>
                </a:solidFill>
                <a:latin typeface="Trebuchet MS"/>
                <a:cs typeface="Trebuchet MS"/>
              </a:rPr>
              <a:t>order</a:t>
            </a:r>
            <a:r>
              <a:rPr sz="2200" spc="-130" dirty="0">
                <a:solidFill>
                  <a:srgbClr val="25B2CF"/>
                </a:solidFill>
                <a:latin typeface="Trebuchet MS"/>
                <a:cs typeface="Trebuchet MS"/>
              </a:rPr>
              <a:t> </a:t>
            </a:r>
            <a:r>
              <a:rPr sz="2200" spc="15" dirty="0">
                <a:solidFill>
                  <a:srgbClr val="25B2CF"/>
                </a:solidFill>
                <a:latin typeface="Trebuchet MS"/>
                <a:cs typeface="Trebuchet MS"/>
              </a:rPr>
              <a:t>request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754884"/>
            <a:ext cx="6991350" cy="2962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sz="1300" spc="20" dirty="0">
                <a:solidFill>
                  <a:srgbClr val="073C5D"/>
                </a:solidFill>
                <a:latin typeface="Trebuchet MS" panose="020B0603020202020204" pitchFamily="34" charset="0"/>
                <a:cs typeface="Trebuchet MS"/>
              </a:rPr>
              <a:t>Dropping</a:t>
            </a:r>
            <a:r>
              <a:rPr sz="1300" spc="-75" dirty="0">
                <a:solidFill>
                  <a:srgbClr val="073C5D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1300" spc="30" dirty="0">
                <a:solidFill>
                  <a:srgbClr val="073C5D"/>
                </a:solidFill>
                <a:latin typeface="Trebuchet MS" panose="020B0603020202020204" pitchFamily="34" charset="0"/>
                <a:cs typeface="Trebuchet MS"/>
              </a:rPr>
              <a:t>off</a:t>
            </a:r>
            <a:r>
              <a:rPr sz="1300" spc="-70" dirty="0">
                <a:solidFill>
                  <a:srgbClr val="073C5D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 panose="020B0603020202020204" pitchFamily="34" charset="0"/>
                <a:cs typeface="Trebuchet MS"/>
              </a:rPr>
              <a:t>emptie</a:t>
            </a:r>
            <a:r>
              <a:rPr lang="en-US" sz="1300" spc="5" dirty="0">
                <a:solidFill>
                  <a:srgbClr val="073C5D"/>
                </a:solidFill>
                <a:latin typeface="Trebuchet MS" panose="020B0603020202020204" pitchFamily="34" charset="0"/>
                <a:cs typeface="Trebuchet MS"/>
              </a:rPr>
              <a:t>s</a:t>
            </a:r>
            <a:r>
              <a:rPr sz="1300" spc="-70" dirty="0">
                <a:solidFill>
                  <a:srgbClr val="073C5D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1300" spc="235" dirty="0">
                <a:solidFill>
                  <a:srgbClr val="073C5D"/>
                </a:solidFill>
                <a:latin typeface="Trebuchet MS" panose="020B0603020202020204" pitchFamily="34" charset="0"/>
                <a:cs typeface="Trebuchet MS"/>
              </a:rPr>
              <a:t>–</a:t>
            </a:r>
            <a:r>
              <a:rPr lang="en-US" sz="1300" dirty="0">
                <a:latin typeface="Trebuchet MS" panose="020B0603020202020204" pitchFamily="34" charset="0"/>
              </a:rPr>
              <a:t>⁠</a:t>
            </a:r>
            <a:r>
              <a:rPr lang="en-US" sz="1300" dirty="0">
                <a:latin typeface="Trebuchet MS" panose="020B0603020202020204" pitchFamily="34" charset="0"/>
                <a:hlinkClick r:id="rId3" tooltip="mailto:tzdropoff@maersk.co.tz"/>
              </a:rPr>
              <a:t>TZDROPOFF@maersk.co.tz</a:t>
            </a:r>
            <a:r>
              <a:rPr lang="en-US" sz="1300" dirty="0">
                <a:latin typeface="Trebuchet MS" panose="020B0603020202020204" pitchFamily="34" charset="0"/>
              </a:rPr>
              <a:t> 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300" dirty="0">
                <a:latin typeface="Trebuchet MS" panose="020B0603020202020204" pitchFamily="34" charset="0"/>
              </a:rPr>
              <a:t>⁠Refund – Raise a refund request on my finance </a:t>
            </a:r>
            <a:r>
              <a:rPr lang="en-US" sz="1300" dirty="0">
                <a:latin typeface="Trebuchet MS" panose="020B0603020202020204" pitchFamily="34" charset="0"/>
                <a:hlinkClick r:id="rId4"/>
              </a:rPr>
              <a:t>https://www.maersk.com/myfinance/</a:t>
            </a:r>
            <a:r>
              <a:rPr lang="en-US" sz="1300" dirty="0">
                <a:latin typeface="Trebuchet MS" panose="020B0603020202020204" pitchFamily="34" charset="0"/>
              </a:rPr>
              <a:t> 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300" dirty="0">
                <a:latin typeface="Trebuchet MS" panose="020B0603020202020204" pitchFamily="34" charset="0"/>
              </a:rPr>
              <a:t>Dispute queries – Raise a dispute on my finance </a:t>
            </a:r>
            <a:r>
              <a:rPr lang="en-US" sz="1300" dirty="0">
                <a:latin typeface="Trebuchet MS" panose="020B0603020202020204" pitchFamily="34" charset="0"/>
                <a:hlinkClick r:id="rId4"/>
              </a:rPr>
              <a:t>https://www.maersk.com/myfinance/</a:t>
            </a:r>
            <a:r>
              <a:rPr lang="en-US" sz="1300" dirty="0">
                <a:latin typeface="Trebuchet MS" panose="020B0603020202020204" pitchFamily="34" charset="0"/>
              </a:rPr>
              <a:t> 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300" dirty="0">
                <a:latin typeface="Trebuchet MS" panose="020B0603020202020204" pitchFamily="34" charset="0"/>
              </a:rPr>
              <a:t>For all longstanding queries – </a:t>
            </a:r>
            <a:r>
              <a:rPr lang="en-US" sz="1300" dirty="0">
                <a:latin typeface="Trebuchet MS" panose="020B0603020202020204" pitchFamily="34" charset="0"/>
                <a:hlinkClick r:id="rId5"/>
              </a:rPr>
              <a:t>tz.export@maersk.co.tz</a:t>
            </a:r>
            <a:r>
              <a:rPr lang="en-US" sz="1300" dirty="0">
                <a:latin typeface="Trebuchet MS" panose="020B0603020202020204" pitchFamily="34" charset="0"/>
              </a:rPr>
              <a:t>  and </a:t>
            </a:r>
            <a:r>
              <a:rPr lang="en-US" sz="1300" dirty="0">
                <a:latin typeface="Trebuchet MS" panose="020B0603020202020204" pitchFamily="34" charset="0"/>
                <a:hlinkClick r:id="rId6"/>
              </a:rPr>
              <a:t>tz.import@maersk.co.tz</a:t>
            </a:r>
            <a:r>
              <a:rPr lang="en-US" sz="1300" dirty="0">
                <a:latin typeface="Trebuchet MS" panose="020B0603020202020204" pitchFamily="34" charset="0"/>
              </a:rPr>
              <a:t>  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300" dirty="0">
                <a:latin typeface="Trebuchet MS" panose="020B0603020202020204" pitchFamily="34" charset="0"/>
              </a:rPr>
              <a:t>Container queries(Status,Damage,Linking) </a:t>
            </a:r>
            <a:r>
              <a:rPr lang="en-US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TBA </a:t>
            </a:r>
            <a:r>
              <a:rPr lang="en-US" sz="1300" dirty="0">
                <a:latin typeface="Trebuchet MS" panose="020B0603020202020204" pitchFamily="34" charset="0"/>
              </a:rPr>
              <a:t>  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300" dirty="0">
                <a:latin typeface="Trebuchet MS" panose="020B0603020202020204" pitchFamily="34" charset="0"/>
              </a:rPr>
              <a:t>Share engagement list/ </a:t>
            </a:r>
            <a:r>
              <a:rPr lang="en-US" sz="1300">
                <a:latin typeface="Trebuchet MS" panose="020B0603020202020204" pitchFamily="34" charset="0"/>
              </a:rPr>
              <a:t>load list </a:t>
            </a:r>
            <a:r>
              <a:rPr lang="en-US" sz="1300" dirty="0">
                <a:latin typeface="Trebuchet MS" panose="020B0603020202020204" pitchFamily="34" charset="0"/>
              </a:rPr>
              <a:t>on targeted vessel through </a:t>
            </a:r>
            <a:r>
              <a:rPr lang="en-US" sz="1300" dirty="0">
                <a:latin typeface="Trebuchet MS" panose="020B0603020202020204" pitchFamily="34" charset="0"/>
                <a:hlinkClick r:id="rId7"/>
              </a:rPr>
              <a:t>TANCSVSL@maersk.co.tz</a:t>
            </a:r>
            <a:r>
              <a:rPr lang="en-US" sz="1300" dirty="0">
                <a:latin typeface="Trebuchet MS" panose="020B0603020202020204" pitchFamily="34" charset="0"/>
              </a:rPr>
              <a:t>   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300" dirty="0">
                <a:latin typeface="Trebuchet MS" panose="020B0603020202020204" pitchFamily="34" charset="0"/>
              </a:rPr>
              <a:t>Account Reconciliation and Match Off Requests </a:t>
            </a:r>
            <a:r>
              <a:rPr lang="en-US" sz="1300" dirty="0">
                <a:latin typeface="Trebuchet MS" panose="020B0603020202020204" pitchFamily="34" charset="0"/>
                <a:hlinkClick r:id="rId8"/>
              </a:rPr>
              <a:t>eaa.cash.collections@maersk.com</a:t>
            </a:r>
            <a:r>
              <a:rPr lang="en-US" sz="1300" dirty="0">
                <a:latin typeface="Trebuchet MS" panose="020B0603020202020204" pitchFamily="34" charset="0"/>
              </a:rPr>
              <a:t>  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300" dirty="0">
                <a:latin typeface="Trebuchet MS" panose="020B0603020202020204" pitchFamily="34" charset="0"/>
              </a:rPr>
              <a:t>Customer Service: </a:t>
            </a:r>
            <a:r>
              <a:rPr lang="en-US" sz="1300" dirty="0">
                <a:latin typeface="Trebuchet MS" panose="020B0603020202020204" pitchFamily="34" charset="0"/>
                <a:hlinkClick r:id="rId5"/>
              </a:rPr>
              <a:t>tz.export@maersk.co.tz</a:t>
            </a:r>
            <a:r>
              <a:rPr lang="en-US" sz="1300" dirty="0">
                <a:latin typeface="Trebuchet MS" panose="020B0603020202020204" pitchFamily="34" charset="0"/>
              </a:rPr>
              <a:t>  and </a:t>
            </a:r>
            <a:r>
              <a:rPr lang="en-US" sz="1300" dirty="0">
                <a:latin typeface="Trebuchet MS" panose="020B0603020202020204" pitchFamily="34" charset="0"/>
                <a:hlinkClick r:id="rId6"/>
              </a:rPr>
              <a:t>tz.import@maersk.co.tz</a:t>
            </a:r>
            <a:r>
              <a:rPr lang="en-US" sz="1300" dirty="0">
                <a:latin typeface="Trebuchet MS" panose="020B0603020202020204" pitchFamily="34" charset="0"/>
              </a:rPr>
              <a:t>  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300" dirty="0">
                <a:latin typeface="Trebuchet MS" panose="020B0603020202020204" pitchFamily="34" charset="0"/>
              </a:rPr>
              <a:t>Password/login issues- </a:t>
            </a:r>
            <a:r>
              <a:rPr lang="en-US" sz="1300" dirty="0">
                <a:latin typeface="Trebuchet MS" panose="020B0603020202020204" pitchFamily="34" charset="0"/>
                <a:hlinkClick r:id="rId9"/>
              </a:rPr>
              <a:t>CENWWWSVCREG@maersk.com</a:t>
            </a:r>
            <a:r>
              <a:rPr lang="en-US" sz="1300" dirty="0">
                <a:latin typeface="Trebuchet MS" panose="020B0603020202020204" pitchFamily="34" charset="0"/>
              </a:rPr>
              <a:t>  </a:t>
            </a:r>
            <a:endParaRPr lang="en-US" sz="1300" spc="235" dirty="0">
              <a:solidFill>
                <a:srgbClr val="073C5D"/>
              </a:solidFill>
              <a:latin typeface="Trebuchet MS" panose="020B0603020202020204" pitchFamily="34" charset="0"/>
              <a:cs typeface="Trebuchet MS"/>
            </a:endParaRPr>
          </a:p>
          <a:p>
            <a:pPr marL="469900" marR="98425">
              <a:lnSpc>
                <a:spcPct val="100000"/>
              </a:lnSpc>
            </a:pPr>
            <a:endParaRPr lang="en-US" sz="1400" spc="-70" dirty="0">
              <a:solidFill>
                <a:srgbClr val="073C5D"/>
              </a:solidFill>
              <a:latin typeface="Trebuchet MS"/>
              <a:cs typeface="Trebuchet MS"/>
            </a:endParaRPr>
          </a:p>
          <a:p>
            <a:pPr marL="469900" marR="98425">
              <a:lnSpc>
                <a:spcPct val="100000"/>
              </a:lnSpc>
            </a:pPr>
            <a:endParaRPr lang="en-US" sz="1400" spc="-70" dirty="0">
              <a:solidFill>
                <a:srgbClr val="073C5D"/>
              </a:solidFill>
              <a:latin typeface="Trebuchet MS"/>
              <a:cs typeface="Trebuchet MS"/>
            </a:endParaRPr>
          </a:p>
          <a:p>
            <a:pPr marL="469900" marR="98425">
              <a:lnSpc>
                <a:spcPct val="100000"/>
              </a:lnSpc>
            </a:pPr>
            <a:endParaRPr lang="en-US" sz="1400" spc="-70" dirty="0">
              <a:solidFill>
                <a:srgbClr val="073C5D"/>
              </a:solidFill>
              <a:latin typeface="Trebuchet MS"/>
              <a:cs typeface="Trebuchet MS"/>
            </a:endParaRPr>
          </a:p>
          <a:p>
            <a:pPr marL="469900" marR="98425">
              <a:lnSpc>
                <a:spcPct val="100000"/>
              </a:lnSpc>
            </a:pPr>
            <a:endParaRPr lang="en-US" sz="1400" spc="-70" dirty="0">
              <a:solidFill>
                <a:srgbClr val="073C5D"/>
              </a:solidFill>
              <a:latin typeface="Trebuchet MS"/>
              <a:cs typeface="Trebuchet MS"/>
            </a:endParaRPr>
          </a:p>
          <a:p>
            <a:pPr marL="469900" marR="98425">
              <a:lnSpc>
                <a:spcPct val="100000"/>
              </a:lnSpc>
            </a:pPr>
            <a:endParaRPr sz="12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006" y="5727700"/>
            <a:ext cx="2705214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105">
              <a:lnSpc>
                <a:spcPct val="100000"/>
              </a:lnSpc>
              <a:spcBef>
                <a:spcPts val="100"/>
              </a:spcBef>
            </a:pPr>
            <a:r>
              <a:rPr lang="en-US" sz="1400" spc="2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For</a:t>
            </a:r>
            <a:r>
              <a:rPr sz="1300" spc="-8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general</a:t>
            </a:r>
            <a:r>
              <a:rPr sz="1300" spc="-8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information</a:t>
            </a:r>
            <a:r>
              <a:rPr sz="1300" spc="-8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and</a:t>
            </a:r>
            <a:r>
              <a:rPr sz="1300" spc="-8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customer </a:t>
            </a:r>
            <a:r>
              <a:rPr sz="1300" spc="-35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advisories,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visit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i="1" u="sng" spc="-55" dirty="0">
                <a:solidFill>
                  <a:srgbClr val="25B2CF"/>
                </a:solidFill>
                <a:uFill>
                  <a:solidFill>
                    <a:srgbClr val="25B2CF"/>
                  </a:solidFill>
                </a:uFill>
                <a:latin typeface="Trebuchet MS"/>
                <a:cs typeface="Trebuchet MS"/>
                <a:hlinkClick r:id="rId10"/>
              </a:rPr>
              <a:t>here</a:t>
            </a:r>
            <a:endParaRPr sz="1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Trebuchet MS"/>
              <a:cs typeface="Trebuchet MS"/>
            </a:endParaRPr>
          </a:p>
          <a:p>
            <a:pPr marL="12700" marR="6350">
              <a:lnSpc>
                <a:spcPct val="100000"/>
              </a:lnSpc>
            </a:pP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We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are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committed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to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attending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to</a:t>
            </a:r>
            <a:r>
              <a:rPr sz="1300" spc="-6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your </a:t>
            </a:r>
            <a:r>
              <a:rPr sz="1300" spc="-34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service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requests hassle-free and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without</a:t>
            </a:r>
            <a:r>
              <a:rPr sz="1300" spc="-7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any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delays.</a:t>
            </a:r>
            <a:endParaRPr sz="13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To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073C5D"/>
                </a:solidFill>
                <a:latin typeface="Trebuchet MS"/>
                <a:cs typeface="Trebuchet MS"/>
              </a:rPr>
              <a:t>facilitate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073C5D"/>
                </a:solidFill>
                <a:latin typeface="Trebuchet MS"/>
                <a:cs typeface="Trebuchet MS"/>
              </a:rPr>
              <a:t>this,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we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recommend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that  </a:t>
            </a:r>
            <a:r>
              <a:rPr sz="1300" spc="25" dirty="0">
                <a:solidFill>
                  <a:srgbClr val="073C5D"/>
                </a:solidFill>
                <a:latin typeface="Trebuchet MS"/>
                <a:cs typeface="Trebuchet MS"/>
              </a:rPr>
              <a:t>you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073C5D"/>
                </a:solidFill>
                <a:latin typeface="Trebuchet MS"/>
                <a:cs typeface="Trebuchet MS"/>
              </a:rPr>
              <a:t>address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your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073C5D"/>
                </a:solidFill>
                <a:latin typeface="Trebuchet MS"/>
                <a:cs typeface="Trebuchet MS"/>
              </a:rPr>
              <a:t>queries,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concerns</a:t>
            </a:r>
            <a:r>
              <a:rPr sz="1300" spc="-70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073C5D"/>
                </a:solidFill>
                <a:latin typeface="Trebuchet MS"/>
                <a:cs typeface="Trebuchet MS"/>
              </a:rPr>
              <a:t>and 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service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requests only to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the </a:t>
            </a:r>
            <a:r>
              <a:rPr sz="1300" spc="-10" dirty="0">
                <a:solidFill>
                  <a:srgbClr val="073C5D"/>
                </a:solidFill>
                <a:latin typeface="Trebuchet MS"/>
                <a:cs typeface="Trebuchet MS"/>
              </a:rPr>
              <a:t>specific </a:t>
            </a:r>
            <a:r>
              <a:rPr sz="1300" spc="-5" dirty="0">
                <a:solidFill>
                  <a:srgbClr val="073C5D"/>
                </a:solidFill>
                <a:latin typeface="Trebuchet MS"/>
                <a:cs typeface="Trebuchet MS"/>
              </a:rPr>
              <a:t> email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IDs </a:t>
            </a:r>
            <a:r>
              <a:rPr sz="1300" spc="15" dirty="0">
                <a:solidFill>
                  <a:srgbClr val="073C5D"/>
                </a:solidFill>
                <a:latin typeface="Trebuchet MS"/>
                <a:cs typeface="Trebuchet MS"/>
              </a:rPr>
              <a:t>or touchpoints </a:t>
            </a:r>
            <a:r>
              <a:rPr sz="1300" spc="30" dirty="0">
                <a:solidFill>
                  <a:srgbClr val="073C5D"/>
                </a:solidFill>
                <a:latin typeface="Trebuchet MS"/>
                <a:cs typeface="Trebuchet MS"/>
              </a:rPr>
              <a:t>as </a:t>
            </a:r>
            <a:r>
              <a:rPr sz="1300" dirty="0">
                <a:solidFill>
                  <a:srgbClr val="073C5D"/>
                </a:solidFill>
                <a:latin typeface="Trebuchet MS"/>
                <a:cs typeface="Trebuchet MS"/>
              </a:rPr>
              <a:t>outlined </a:t>
            </a:r>
            <a:r>
              <a:rPr sz="1300" spc="5" dirty="0">
                <a:solidFill>
                  <a:srgbClr val="073C5D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073C5D"/>
                </a:solidFill>
                <a:latin typeface="Trebuchet MS"/>
                <a:cs typeface="Trebuchet MS"/>
              </a:rPr>
              <a:t>above</a:t>
            </a:r>
            <a:r>
              <a:rPr sz="1400" spc="-20" dirty="0">
                <a:solidFill>
                  <a:srgbClr val="073C5D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57857" y="5727700"/>
            <a:ext cx="2712720" cy="301431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06920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7560309" cy="10692130"/>
            </a:xfrm>
            <a:custGeom>
              <a:avLst/>
              <a:gdLst/>
              <a:ahLst/>
              <a:cxnLst/>
              <a:rect l="l" t="t" r="r" b="b"/>
              <a:pathLst>
                <a:path w="7560309" h="10692130">
                  <a:moveTo>
                    <a:pt x="7559992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7559992" y="1069200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221E1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25" dirty="0"/>
              <a:t>ALL</a:t>
            </a:r>
            <a:r>
              <a:rPr spc="-114" dirty="0"/>
              <a:t> </a:t>
            </a:r>
            <a:r>
              <a:rPr spc="-35" dirty="0"/>
              <a:t>THE</a:t>
            </a:r>
            <a:r>
              <a:rPr spc="-114" dirty="0"/>
              <a:t> </a:t>
            </a:r>
            <a:r>
              <a:rPr spc="-10" dirty="0"/>
              <a:t>W</a:t>
            </a:r>
            <a:r>
              <a:rPr spc="-65" dirty="0"/>
              <a:t>AY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©</a:t>
            </a:r>
            <a:r>
              <a:rPr spc="-45" dirty="0"/>
              <a:t> </a:t>
            </a:r>
            <a:r>
              <a:rPr spc="80" dirty="0"/>
              <a:t>2022</a:t>
            </a:r>
            <a:r>
              <a:rPr spc="-70" dirty="0"/>
              <a:t> </a:t>
            </a:r>
            <a:r>
              <a:rPr spc="-40" dirty="0"/>
              <a:t>A.</a:t>
            </a:r>
            <a:r>
              <a:rPr spc="-80" dirty="0"/>
              <a:t>P</a:t>
            </a:r>
            <a:r>
              <a:rPr spc="-110" dirty="0"/>
              <a:t>.</a:t>
            </a:r>
            <a:r>
              <a:rPr spc="-70" dirty="0"/>
              <a:t> </a:t>
            </a:r>
            <a:r>
              <a:rPr spc="80" dirty="0"/>
              <a:t>Mo</a:t>
            </a:r>
            <a:r>
              <a:rPr spc="-40" dirty="0"/>
              <a:t>l</a:t>
            </a:r>
            <a:r>
              <a:rPr spc="-25" dirty="0"/>
              <a:t>le</a:t>
            </a:r>
            <a:r>
              <a:rPr spc="-15" dirty="0"/>
              <a:t>r</a:t>
            </a:r>
            <a:r>
              <a:rPr spc="-80" dirty="0"/>
              <a:t> </a:t>
            </a:r>
            <a:r>
              <a:rPr spc="160" dirty="0"/>
              <a:t>–</a:t>
            </a:r>
            <a:r>
              <a:rPr spc="-45" dirty="0"/>
              <a:t> </a:t>
            </a:r>
            <a:r>
              <a:rPr spc="20" dirty="0"/>
              <a:t>Maersk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B2C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28975</TotalTime>
  <Words>1091</Words>
  <Application>Microsoft Office PowerPoint</Application>
  <PresentationFormat>Custom</PresentationFormat>
  <Paragraphs>137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Trebuchet MS</vt:lpstr>
      <vt:lpstr>Office Theme</vt:lpstr>
      <vt:lpstr>A CUSTOMER GUIDE TO  MAERSK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Guide.03</dc:title>
  <dc:creator>Lumbi Sabini</dc:creator>
  <cp:lastModifiedBy>Lumbi Sabini</cp:lastModifiedBy>
  <cp:revision>8</cp:revision>
  <dcterms:created xsi:type="dcterms:W3CDTF">2024-07-11T11:05:57Z</dcterms:created>
  <dcterms:modified xsi:type="dcterms:W3CDTF">2026-05-11T15:39:02Z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2022-09-28T00:00:00Z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2024-07-11T00:00:00Z</vt:filetime>
  </property>
  <property fmtid="{D5CDD505-2E9C-101B-9397-08002B2CF9AE}" pid="5" name="MSIP_Label_71bba39d-4745-4e9d-97db-0c1927b54242_Enabled">
    <vt:lpwstr>true</vt:lpwstr>
  </property>
  <property fmtid="{D5CDD505-2E9C-101B-9397-08002B2CF9AE}" pid="6" name="MSIP_Label_71bba39d-4745-4e9d-97db-0c1927b54242_SetDate">
    <vt:lpwstr>2024-07-11T11:06:40Z</vt:lpwstr>
  </property>
  <property fmtid="{D5CDD505-2E9C-101B-9397-08002B2CF9AE}" pid="7" name="MSIP_Label_71bba39d-4745-4e9d-97db-0c1927b54242_Method">
    <vt:lpwstr>Privileged</vt:lpwstr>
  </property>
  <property fmtid="{D5CDD505-2E9C-101B-9397-08002B2CF9AE}" pid="8" name="MSIP_Label_71bba39d-4745-4e9d-97db-0c1927b54242_Name">
    <vt:lpwstr>Internal</vt:lpwstr>
  </property>
  <property fmtid="{D5CDD505-2E9C-101B-9397-08002B2CF9AE}" pid="9" name="MSIP_Label_71bba39d-4745-4e9d-97db-0c1927b54242_SiteId">
    <vt:lpwstr>05d75c05-fa1a-42e7-9cf1-eb416c396f2d</vt:lpwstr>
  </property>
  <property fmtid="{D5CDD505-2E9C-101B-9397-08002B2CF9AE}" pid="10" name="MSIP_Label_71bba39d-4745-4e9d-97db-0c1927b54242_ActionId">
    <vt:lpwstr>a914e6aa-488e-42d1-84a6-558612dcc5f4</vt:lpwstr>
  </property>
  <property fmtid="{D5CDD505-2E9C-101B-9397-08002B2CF9AE}" pid="11" name="MSIP_Label_71bba39d-4745-4e9d-97db-0c1927b54242_ContentBits">
    <vt:lpwstr>2</vt:lpwstr>
  </property>
  <property fmtid="{D5CDD505-2E9C-101B-9397-08002B2CF9AE}" pid="12" name="ClassificationContentMarkingFooterLocations">
    <vt:lpwstr>Office Theme:8</vt:lpwstr>
  </property>
  <property fmtid="{D5CDD505-2E9C-101B-9397-08002B2CF9AE}" pid="13" name="ClassificationContentMarkingFooterText">
    <vt:lpwstr>Classification: Internal</vt:lpwstr>
  </property>
</Properties>
</file>