
<file path=[Content_Types].xml><?xml version="1.0" encoding="utf-8"?>
<Types xmlns="http://schemas.openxmlformats.org/package/2006/content-types">
  <Default Extension="bin" ContentType="image/x-emf"/>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media/image15.bin" ContentType="image/jpeg"/>
  <Override PartName="/ppt/media/image16.bin" ContentType="image/jpeg"/>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63" r:id="rId2"/>
    <p:sldId id="256" r:id="rId3"/>
    <p:sldId id="259" r:id="rId4"/>
    <p:sldId id="260"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Maersk Headline Light" panose="00000400000000000000" pitchFamily="2" charset="0"/>
      <p:regular r:id="rId12"/>
      <p:italic r:id="rId13"/>
    </p:embeddedFont>
    <p:embeddedFont>
      <p:font typeface="Maersk Headline Office" panose="00000500000000000000" pitchFamily="2" charset="0"/>
      <p:regular r:id="rId14"/>
      <p:bold r:id="rId15"/>
      <p:italic r:id="rId16"/>
      <p:boldItalic r:id="rId17"/>
    </p:embeddedFont>
    <p:embeddedFont>
      <p:font typeface="Maersk Headline Office Light" panose="00000400000000000000" pitchFamily="2" charset="0"/>
      <p:regular r:id="rId18"/>
    </p:embeddedFont>
    <p:embeddedFont>
      <p:font typeface="Maersk Text" panose="00000500000000000000" pitchFamily="2" charset="0"/>
      <p:regular r:id="rId19"/>
      <p:bold r:id="rId20"/>
      <p:italic r:id="rId21"/>
      <p:boldItalic r:id="rId22"/>
    </p:embeddedFont>
    <p:embeddedFont>
      <p:font typeface="Maersk Text Office" panose="00000500000000000000" pitchFamily="2" charset="0"/>
      <p:regular r:id="rId23"/>
      <p:bold r:id="rId24"/>
    </p:embeddedFont>
    <p:embeddedFont>
      <p:font typeface="Maersk Text Office Light" panose="00000400000000000000" pitchFamily="2"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523" autoAdjust="0"/>
  </p:normalViewPr>
  <p:slideViewPr>
    <p:cSldViewPr snapToGrid="0" showGuides="1">
      <p:cViewPr varScale="1">
        <p:scale>
          <a:sx n="81" d="100"/>
          <a:sy n="81" d="100"/>
        </p:scale>
        <p:origin x="754"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10/03/2022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10/03/2022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i="1" dirty="0"/>
              <a:t>“</a:t>
            </a:r>
            <a:r>
              <a:rPr lang="en-GB" sz="1200" b="0" i="1" u="none" strike="noStrike" kern="1200" dirty="0">
                <a:solidFill>
                  <a:schemeClr val="tx1"/>
                </a:solidFill>
                <a:effectLst/>
                <a:latin typeface="Maersk Text Office" pitchFamily="2" charset="0"/>
                <a:ea typeface="+mn-ea"/>
                <a:cs typeface="+mn-cs"/>
              </a:rPr>
              <a:t>Every container has a destination or origin that is in need of some level of intermodal service. A Drayage/trucking move to/from a customer facility is always required + potentially a rail move to create cost effective solutions to/from inland locations. Today only 30% of NAMs volume had a rail or truck move attached making the opportunities numerous to grow our share of wallet for the intermodal product. </a:t>
            </a:r>
            <a:r>
              <a:rPr lang="en-US" sz="1200" b="0" i="1" kern="1200" dirty="0">
                <a:solidFill>
                  <a:schemeClr val="tx1"/>
                </a:solidFill>
                <a:effectLst/>
                <a:latin typeface="Maersk Text Office" pitchFamily="2" charset="0"/>
                <a:ea typeface="+mn-ea"/>
                <a:cs typeface="+mn-cs"/>
              </a:rPr>
              <a:t>​</a:t>
            </a:r>
            <a:r>
              <a:rPr lang="en-GB" sz="1200" b="0" i="1" u="none" strike="noStrike" kern="1200" dirty="0">
                <a:solidFill>
                  <a:schemeClr val="tx1"/>
                </a:solidFill>
                <a:effectLst/>
                <a:latin typeface="Maersk Text Office" pitchFamily="2" charset="0"/>
                <a:ea typeface="+mn-ea"/>
                <a:cs typeface="+mn-cs"/>
              </a:rPr>
              <a:t>We as Maersk can offer these services as an Integrated Product with our Ocean offering with a local dedicated Delivery Team to ensure a seamless execution. </a:t>
            </a:r>
            <a:r>
              <a:rPr lang="en-US" sz="1200" b="0" i="1" kern="1200" dirty="0">
                <a:solidFill>
                  <a:schemeClr val="tx1"/>
                </a:solidFill>
                <a:effectLst/>
                <a:latin typeface="Maersk Text Office" pitchFamily="2" charset="0"/>
                <a:ea typeface="+mn-ea"/>
                <a:cs typeface="+mn-cs"/>
              </a:rPr>
              <a:t>​ </a:t>
            </a:r>
            <a:r>
              <a:rPr lang="en-GB" sz="1200" b="0" i="1" u="none" strike="noStrike" kern="1200" dirty="0">
                <a:solidFill>
                  <a:schemeClr val="tx1"/>
                </a:solidFill>
                <a:effectLst/>
                <a:latin typeface="Maersk Text Office" pitchFamily="2" charset="0"/>
                <a:ea typeface="+mn-ea"/>
                <a:cs typeface="+mn-cs"/>
              </a:rPr>
              <a:t>The value for the customer is Ease of Business through the ability to focus on their own operation and now having multiple stakeholders (contracts, invoices etc) for the same shipment. </a:t>
            </a:r>
            <a:r>
              <a:rPr lang="en-US" sz="1200" b="0" i="1" kern="1200" dirty="0">
                <a:solidFill>
                  <a:schemeClr val="tx1"/>
                </a:solidFill>
                <a:effectLst/>
                <a:latin typeface="Maersk Text Office" pitchFamily="2" charset="0"/>
                <a:ea typeface="+mn-ea"/>
                <a:cs typeface="+mn-cs"/>
              </a:rPr>
              <a:t>​</a:t>
            </a:r>
          </a:p>
          <a:p>
            <a:pPr rtl="0" fontAlgn="base"/>
            <a:r>
              <a:rPr lang="en-GB" sz="1200" b="0" i="1" u="none" strike="noStrike" kern="1200" dirty="0">
                <a:solidFill>
                  <a:schemeClr val="tx1"/>
                </a:solidFill>
                <a:effectLst/>
                <a:latin typeface="Maersk Text Office" pitchFamily="2" charset="0"/>
                <a:ea typeface="+mn-ea"/>
                <a:cs typeface="+mn-cs"/>
              </a:rPr>
              <a:t>The customer has piece of mind leaving the SD delivery to Maersk as we will manage the risk of container delays in for instance the terminal unlike 3rd party trucking companies who charges waiting times and congestion fees as incremental charges.</a:t>
            </a:r>
            <a:r>
              <a:rPr lang="en-US" sz="1200" b="0" i="1" kern="1200" dirty="0">
                <a:solidFill>
                  <a:schemeClr val="tx1"/>
                </a:solidFill>
                <a:effectLst/>
                <a:latin typeface="Maersk Text Office" pitchFamily="2" charset="0"/>
                <a:ea typeface="+mn-ea"/>
                <a:cs typeface="+mn-cs"/>
              </a:rPr>
              <a:t>​ </a:t>
            </a:r>
            <a:r>
              <a:rPr lang="en-GB" sz="1200" b="0" i="1" u="none" strike="noStrike" kern="1200" dirty="0">
                <a:solidFill>
                  <a:schemeClr val="tx1"/>
                </a:solidFill>
                <a:effectLst/>
                <a:latin typeface="Maersk Text Office" pitchFamily="2" charset="0"/>
                <a:ea typeface="+mn-ea"/>
                <a:cs typeface="+mn-cs"/>
              </a:rPr>
              <a:t>Further the Maersk Store Door offering offers potential cost savings that we as Maersk can deliver through economies of scale across multiple customers</a:t>
            </a:r>
            <a:r>
              <a:rPr lang="en-US" sz="1200" b="0" i="1" u="none" strike="noStrike" kern="1200" dirty="0">
                <a:solidFill>
                  <a:schemeClr val="tx1"/>
                </a:solidFill>
                <a:effectLst/>
                <a:latin typeface="Maersk Text Office" pitchFamily="2" charset="0"/>
                <a:ea typeface="+mn-ea"/>
                <a:cs typeface="+mn-cs"/>
              </a:rPr>
              <a:t>.”</a:t>
            </a:r>
            <a:endParaRPr lang="en-US" sz="1200" i="1" dirty="0"/>
          </a:p>
          <a:p>
            <a:endParaRPr lang="en-IN" dirty="0"/>
          </a:p>
        </p:txBody>
      </p:sp>
      <p:sp>
        <p:nvSpPr>
          <p:cNvPr id="4" name="Slide Number Placeholder 3"/>
          <p:cNvSpPr>
            <a:spLocks noGrp="1"/>
          </p:cNvSpPr>
          <p:nvPr>
            <p:ph type="sldNum" sz="quarter" idx="10"/>
          </p:nvPr>
        </p:nvSpPr>
        <p:spPr/>
        <p:txBody>
          <a:bodyPr/>
          <a:lstStyle/>
          <a:p>
            <a:fld id="{A16CFAD1-D197-4A88-B173-A6412E995EE5}" type="slidenum">
              <a:rPr lang="en-GB"/>
              <a:pPr/>
              <a:t>1</a:t>
            </a:fld>
            <a:endParaRPr lang="en-GB" dirty="0"/>
          </a:p>
        </p:txBody>
      </p:sp>
    </p:spTree>
    <p:extLst>
      <p:ext uri="{BB962C8B-B14F-4D97-AF65-F5344CB8AC3E}">
        <p14:creationId xmlns:p14="http://schemas.microsoft.com/office/powerpoint/2010/main" val="153554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3" y="6057019"/>
            <a:ext cx="1905001" cy="426384"/>
          </a:xfrm>
          <a:blipFill>
            <a:blip r:embed="rId2"/>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148571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249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3073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66685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2030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79950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900392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69890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281979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1587242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93426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1617679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w. picture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47384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w. picture B">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641758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w. picture C">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3713859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se story A">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291494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dirty="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dirty="0"/>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332633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dirty="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34719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dirty="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dirty="0"/>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2664223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19517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4185559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427953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3954495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347417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dirty="0"/>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dirty="0"/>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2847964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w. picture">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670563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 </a:t>
            </a:r>
            <a:r>
              <a:rPr lang="en-GB" sz="900" b="1" noProof="0" dirty="0">
                <a:solidFill>
                  <a:srgbClr val="000000"/>
                </a:solidFill>
                <a:latin typeface="+mn-lt"/>
                <a:ea typeface="Times New Roman" panose="02020603050405020304" pitchFamily="18" charset="0"/>
              </a:rPr>
              <a:t>Insert copied picture</a:t>
            </a:r>
            <a:endParaRPr lang="en-GB" altLang="da-DK" sz="900" noProof="0" dirty="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User guide – delete before use</a:t>
            </a:r>
            <a:endParaRPr lang="en-GB" sz="1800" noProof="0" dirty="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dirty="0">
                <a:solidFill>
                  <a:srgbClr val="000000"/>
                </a:solidFill>
                <a:latin typeface="+mn-lt"/>
                <a:ea typeface="Times New Roman" panose="02020603050405020304" pitchFamily="18" charset="0"/>
              </a:rPr>
              <a:t>Insert</a:t>
            </a:r>
            <a:r>
              <a:rPr lang="en-GB" sz="900" b="1" dirty="0">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dirty="0">
                <a:solidFill>
                  <a:srgbClr val="000000"/>
                </a:solidFill>
                <a:latin typeface="+mn-lt"/>
                <a:ea typeface="Times New Roman" panose="02020603050405020304" pitchFamily="18" charset="0"/>
              </a:rPr>
              <a:t>1</a:t>
            </a:r>
            <a:r>
              <a:rPr lang="en-GB" sz="900" b="1" noProof="0" dirty="0">
                <a:solidFill>
                  <a:srgbClr val="000000"/>
                </a:solidFill>
                <a:latin typeface="+mn-lt"/>
                <a:ea typeface="Times New Roman" panose="02020603050405020304" pitchFamily="18" charset="0"/>
              </a:rPr>
              <a:t>. </a:t>
            </a:r>
            <a:r>
              <a:rPr lang="en-GB" sz="900" noProof="0" dirty="0">
                <a:solidFill>
                  <a:srgbClr val="000000"/>
                </a:solidFill>
                <a:latin typeface="+mn-lt"/>
                <a:ea typeface="Times New Roman" panose="02020603050405020304" pitchFamily="18" charset="0"/>
              </a:rPr>
              <a:t>Click on the arrow next to </a:t>
            </a:r>
            <a:r>
              <a:rPr lang="en-GB" sz="900" b="1" noProof="0" dirty="0">
                <a:solidFill>
                  <a:srgbClr val="000000"/>
                </a:solidFill>
                <a:latin typeface="+mn-lt"/>
                <a:ea typeface="Times New Roman" panose="02020603050405020304" pitchFamily="18" charset="0"/>
              </a:rPr>
              <a:t>Layout</a:t>
            </a:r>
            <a:br>
              <a:rPr lang="en-GB" sz="900" b="1"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to view a dropdown menu of possible  layouts</a:t>
            </a:r>
            <a:endParaRPr lang="en-GB" sz="900" noProof="0" dirty="0">
              <a:latin typeface="+mn-lt"/>
              <a:ea typeface="Times New Roman" panose="02020603050405020304" pitchFamily="18" charset="0"/>
            </a:endParaRPr>
          </a:p>
          <a:p>
            <a:pPr marL="0" indent="0">
              <a:spcAft>
                <a:spcPts val="0"/>
              </a:spcAft>
              <a:buFont typeface="+mj-lt"/>
              <a:buNone/>
            </a:pPr>
            <a:r>
              <a:rPr lang="en-GB" sz="900" b="1" noProof="0" dirty="0">
                <a:solidFill>
                  <a:srgbClr val="000000"/>
                </a:solidFill>
                <a:latin typeface="+mn-lt"/>
                <a:ea typeface="Times New Roman" panose="02020603050405020304" pitchFamily="18" charset="0"/>
              </a:rPr>
              <a:t>2. </a:t>
            </a:r>
            <a:r>
              <a:rPr lang="en-GB" sz="900" noProof="0" dirty="0">
                <a:solidFill>
                  <a:srgbClr val="000000"/>
                </a:solidFill>
                <a:latin typeface="+mn-lt"/>
                <a:ea typeface="Times New Roman" panose="02020603050405020304" pitchFamily="18" charset="0"/>
              </a:rPr>
              <a:t>Click on the layout you prefer and it</a:t>
            </a:r>
            <a:br>
              <a:rPr lang="en-GB" sz="900"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57291" y="4861989"/>
            <a:ext cx="593368" cy="192211"/>
          </a:xfrm>
          <a:prstGeom prst="rect">
            <a:avLst/>
          </a:prstGeom>
        </p:spPr>
      </p:pic>
      <p:pic>
        <p:nvPicPr>
          <p:cNvPr id="19" name="4 Reset"/>
          <p:cNvPicPr>
            <a:picLocks noChangeAspect="1"/>
          </p:cNvPicPr>
          <p:nvPr userDrawn="1"/>
        </p:nvPicPr>
        <p:blipFill>
          <a:blip r:embed="rId5"/>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a:srcRect l="1304" t="11451" r="30180" b="46035"/>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669473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19831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243164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dirty="0"/>
              <a:t>Click to add title, tab for first line indent</a:t>
            </a:r>
            <a:endParaRPr lang="en-GB" dirty="0"/>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dirty="0"/>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0117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9659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59332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4882750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dirty="0"/>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grpSp>
      <p:sp>
        <p:nvSpPr>
          <p:cNvPr id="4" name="MSIPCMContentMarking" descr="{&quot;HashCode&quot;:87132588,&quot;Placement&quot;:&quot;Footer&quot;,&quot;Top&quot;:519.343,&quot;Left&quot;:0.0,&quot;SlideWidth&quot;:960,&quot;SlideHeight&quot;:540}">
            <a:extLst>
              <a:ext uri="{FF2B5EF4-FFF2-40B4-BE49-F238E27FC236}">
                <a16:creationId xmlns:a16="http://schemas.microsoft.com/office/drawing/2014/main" id="{6577A9A4-F3EC-4834-AD9C-31B3135F9405}"/>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en-IN" sz="1000">
                <a:solidFill>
                  <a:srgbClr val="000000"/>
                </a:solidFill>
                <a:latin typeface="Calibri" panose="020F0502020204030204" pitchFamily="34" charset="0"/>
              </a:rPr>
              <a:t>Classification: Internal</a:t>
            </a:r>
            <a:endParaRPr lang="en-ZM"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754" r:id="rId2"/>
    <p:sldLayoutId id="2147483780" r:id="rId3"/>
    <p:sldLayoutId id="2147483737" r:id="rId4"/>
    <p:sldLayoutId id="2147483757" r:id="rId5"/>
    <p:sldLayoutId id="2147483770" r:id="rId6"/>
    <p:sldLayoutId id="2147483741" r:id="rId7"/>
    <p:sldLayoutId id="2147483778" r:id="rId8"/>
    <p:sldLayoutId id="2147483759" r:id="rId9"/>
    <p:sldLayoutId id="2147483761" r:id="rId10"/>
    <p:sldLayoutId id="2147483760" r:id="rId11"/>
    <p:sldLayoutId id="2147483758" r:id="rId12"/>
    <p:sldLayoutId id="2147483779" r:id="rId13"/>
    <p:sldLayoutId id="2147483771" r:id="rId14"/>
    <p:sldLayoutId id="2147483772" r:id="rId15"/>
    <p:sldLayoutId id="2147483773" r:id="rId16"/>
    <p:sldLayoutId id="2147483777" r:id="rId17"/>
    <p:sldLayoutId id="2147483776" r:id="rId18"/>
    <p:sldLayoutId id="2147483765" r:id="rId19"/>
    <p:sldLayoutId id="2147483739" r:id="rId20"/>
    <p:sldLayoutId id="2147483755" r:id="rId21"/>
    <p:sldLayoutId id="2147483766" r:id="rId22"/>
    <p:sldLayoutId id="2147483762" r:id="rId23"/>
    <p:sldLayoutId id="2147483763" r:id="rId24"/>
    <p:sldLayoutId id="2147483775" r:id="rId25"/>
    <p:sldLayoutId id="2147483774" r:id="rId26"/>
    <p:sldLayoutId id="2147483768" r:id="rId27"/>
    <p:sldLayoutId id="2147483767" r:id="rId28"/>
    <p:sldLayoutId id="2147483734" r:id="rId29"/>
    <p:sldLayoutId id="2147483764" r:id="rId30"/>
    <p:sldLayoutId id="2147483732" r:id="rId31"/>
    <p:sldLayoutId id="2147483743" r:id="rId32"/>
    <p:sldLayoutId id="2147483744" r:id="rId33"/>
    <p:sldLayoutId id="2147483769" r:id="rId34"/>
    <p:sldLayoutId id="2147483756" r:id="rId35"/>
    <p:sldLayoutId id="2147483750" r:id="rId36"/>
    <p:sldLayoutId id="2147483751"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userDrawn="1">
          <p15:clr>
            <a:srgbClr val="F26B43"/>
          </p15:clr>
        </p15:guide>
        <p15:guide id="3" orient="horz" pos="315" userDrawn="1">
          <p15:clr>
            <a:srgbClr val="F26B43"/>
          </p15:clr>
        </p15:guide>
        <p15:guide id="4" orient="horz" pos="4009" userDrawn="1">
          <p15:clr>
            <a:srgbClr val="F26B43"/>
          </p15:clr>
        </p15:guide>
        <p15:guide id="5" pos="917" userDrawn="1">
          <p15:clr>
            <a:srgbClr val="F26B43"/>
          </p15:clr>
        </p15:guide>
        <p15:guide id="6" pos="1368" userDrawn="1">
          <p15:clr>
            <a:srgbClr val="F26B43"/>
          </p15:clr>
        </p15:guide>
        <p15:guide id="7" pos="5116" userDrawn="1">
          <p15:clr>
            <a:srgbClr val="F26B43"/>
          </p15:clr>
        </p15:guide>
        <p15:guide id="8" pos="5567" userDrawn="1">
          <p15:clr>
            <a:srgbClr val="F26B43"/>
          </p15:clr>
        </p15:guide>
        <p15:guide id="9" pos="5716" userDrawn="1">
          <p15:clr>
            <a:srgbClr val="F26B43"/>
          </p15:clr>
        </p15:guide>
        <p15:guide id="10" pos="6167" userDrawn="1">
          <p15:clr>
            <a:srgbClr val="F26B43"/>
          </p15:clr>
        </p15:guide>
        <p15:guide id="11" pos="6316" userDrawn="1">
          <p15:clr>
            <a:srgbClr val="F26B43"/>
          </p15:clr>
        </p15:guide>
        <p15:guide id="12" pos="6767" userDrawn="1">
          <p15:clr>
            <a:srgbClr val="F26B43"/>
          </p15:clr>
        </p15:guide>
        <p15:guide id="13" pos="6915" userDrawn="1">
          <p15:clr>
            <a:srgbClr val="F26B43"/>
          </p15:clr>
        </p15:guide>
        <p15:guide id="15" pos="4516" userDrawn="1">
          <p15:clr>
            <a:srgbClr val="F26B43"/>
          </p15:clr>
        </p15:guide>
        <p15:guide id="16" pos="4967" userDrawn="1">
          <p15:clr>
            <a:srgbClr val="F26B43"/>
          </p15:clr>
        </p15:guide>
        <p15:guide id="17" pos="3916" userDrawn="1">
          <p15:clr>
            <a:srgbClr val="F26B43"/>
          </p15:clr>
        </p15:guide>
        <p15:guide id="18" pos="4367" userDrawn="1">
          <p15:clr>
            <a:srgbClr val="F26B43"/>
          </p15:clr>
        </p15:guide>
        <p15:guide id="19" pos="3316" userDrawn="1">
          <p15:clr>
            <a:srgbClr val="F26B43"/>
          </p15:clr>
        </p15:guide>
        <p15:guide id="20" pos="3767" userDrawn="1">
          <p15:clr>
            <a:srgbClr val="F26B43"/>
          </p15:clr>
        </p15:guide>
        <p15:guide id="21" pos="2717" userDrawn="1">
          <p15:clr>
            <a:srgbClr val="F26B43"/>
          </p15:clr>
        </p15:guide>
        <p15:guide id="22" pos="3168" userDrawn="1">
          <p15:clr>
            <a:srgbClr val="F26B43"/>
          </p15:clr>
        </p15:guide>
        <p15:guide id="23" pos="2117" userDrawn="1">
          <p15:clr>
            <a:srgbClr val="F26B43"/>
          </p15:clr>
        </p15:guide>
        <p15:guide id="24" pos="2568" userDrawn="1">
          <p15:clr>
            <a:srgbClr val="F26B43"/>
          </p15:clr>
        </p15:guide>
        <p15:guide id="25" pos="1517" userDrawn="1">
          <p15:clr>
            <a:srgbClr val="F26B43"/>
          </p15:clr>
        </p15:guide>
        <p15:guide id="26" pos="1968" userDrawn="1">
          <p15:clr>
            <a:srgbClr val="F26B43"/>
          </p15:clr>
        </p15:guide>
        <p15:guide id="28" pos="7363" userDrawn="1">
          <p15:clr>
            <a:srgbClr val="F26B43"/>
          </p15:clr>
        </p15:guide>
        <p15:guide id="29" orient="horz" pos="1224" userDrawn="1">
          <p15:clr>
            <a:srgbClr val="F26B43"/>
          </p15:clr>
        </p15:guide>
        <p15:guide id="30" orient="horz" pos="1570" userDrawn="1">
          <p15:clr>
            <a:srgbClr val="F26B43"/>
          </p15:clr>
        </p15:guide>
        <p15:guide id="31" orient="horz" pos="1721" userDrawn="1">
          <p15:clr>
            <a:srgbClr val="F26B43"/>
          </p15:clr>
        </p15:guide>
        <p15:guide id="32" orient="horz" pos="2067" userDrawn="1">
          <p15:clr>
            <a:srgbClr val="F26B43"/>
          </p15:clr>
        </p15:guide>
        <p15:guide id="33" orient="horz" pos="2218" userDrawn="1">
          <p15:clr>
            <a:srgbClr val="F26B43"/>
          </p15:clr>
        </p15:guide>
        <p15:guide id="34" orient="horz" pos="2564" userDrawn="1">
          <p15:clr>
            <a:srgbClr val="F26B43"/>
          </p15:clr>
        </p15:guide>
        <p15:guide id="35" orient="horz" pos="2714" userDrawn="1">
          <p15:clr>
            <a:srgbClr val="F26B43"/>
          </p15:clr>
        </p15:guide>
        <p15:guide id="36" orient="horz" pos="3060" userDrawn="1">
          <p15:clr>
            <a:srgbClr val="F26B43"/>
          </p15:clr>
        </p15:guide>
        <p15:guide id="37" orient="horz" pos="3203" userDrawn="1">
          <p15:clr>
            <a:srgbClr val="F26B43"/>
          </p15:clr>
        </p15:guide>
        <p15:guide id="38" orient="horz" pos="3548" userDrawn="1">
          <p15:clr>
            <a:srgbClr val="F26B43"/>
          </p15:clr>
        </p15:guide>
        <p15:guide id="39" pos="315" userDrawn="1">
          <p15:clr>
            <a:srgbClr val="F26B43"/>
          </p15:clr>
        </p15:guide>
        <p15:guide id="40" pos="7364" userDrawn="1">
          <p15:clr>
            <a:srgbClr val="F26B43"/>
          </p15:clr>
        </p15:guide>
        <p15:guide id="41" orient="horz" pos="902" userDrawn="1">
          <p15:clr>
            <a:srgbClr val="F26B43"/>
          </p15:clr>
        </p15:guide>
        <p15:guide id="42" orient="horz" pos="2160" userDrawn="1">
          <p15:clr>
            <a:srgbClr val="000000"/>
          </p15:clr>
        </p15:guide>
        <p15:guide id="43" pos="3840" userDrawn="1">
          <p15:clr>
            <a:srgbClr val="0000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image" Target="../media/image16.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5.bin"/><Relationship Id="rId5" Type="http://schemas.openxmlformats.org/officeDocument/2006/relationships/notesSlide" Target="../notesSlides/notesSlide1.xml"/><Relationship Id="rId4" Type="http://schemas.openxmlformats.org/officeDocument/2006/relationships/slideLayout" Target="../slideLayouts/slideLayout21.xml"/><Relationship Id="rId9" Type="http://schemas.openxmlformats.org/officeDocument/2006/relationships/image" Target="../media/image14.bin"/></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1243300-27CF-4A3B-99CD-056F9E27B33E}"/>
              </a:ext>
            </a:extLst>
          </p:cNvPr>
          <p:cNvPicPr>
            <a:picLocks noGrp="1" noChangeAspect="1"/>
          </p:cNvPicPr>
          <p:nvPr>
            <p:ph type="pic" sz="quarter" idx="13"/>
          </p:nvPr>
        </p:nvPicPr>
        <p:blipFill rotWithShape="1">
          <a:blip r:embed="rId6" cstate="hqprint">
            <a:extLst>
              <a:ext uri="{28A0092B-C50C-407E-A947-70E740481C1C}">
                <a14:useLocalDpi xmlns:a14="http://schemas.microsoft.com/office/drawing/2010/main"/>
              </a:ext>
            </a:extLst>
          </a:blip>
          <a:srcRect/>
          <a:stretch/>
        </p:blipFill>
        <p:spPr>
          <a:xfrm>
            <a:off x="0" y="0"/>
            <a:ext cx="12193200" cy="6861600"/>
          </a:xfrm>
        </p:spPr>
      </p:pic>
      <p:sp>
        <p:nvSpPr>
          <p:cNvPr id="16" name="Rectangle 15">
            <a:extLst>
              <a:ext uri="{FF2B5EF4-FFF2-40B4-BE49-F238E27FC236}">
                <a16:creationId xmlns:a16="http://schemas.microsoft.com/office/drawing/2014/main" id="{9270057F-6E72-43EF-99D3-CF5EDE06B685}"/>
              </a:ext>
            </a:extLst>
          </p:cNvPr>
          <p:cNvSpPr>
            <a:spLocks/>
          </p:cNvSpPr>
          <p:nvPr/>
        </p:nvSpPr>
        <p:spPr>
          <a:xfrm>
            <a:off x="-1" y="0"/>
            <a:ext cx="11219543" cy="6858000"/>
          </a:xfrm>
          <a:prstGeom prst="rect">
            <a:avLst/>
          </a:prstGeom>
          <a:gradFill flip="none" rotWithShape="1">
            <a:gsLst>
              <a:gs pos="89000">
                <a:srgbClr val="141414">
                  <a:alpha val="30000"/>
                </a:srgbClr>
              </a:gs>
              <a:gs pos="100000">
                <a:schemeClr val="tx1">
                  <a:alpha val="0"/>
                </a:schemeClr>
              </a:gs>
              <a:gs pos="2000">
                <a:schemeClr val="tx1">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IN" sz="2000" noProof="0" dirty="0"/>
          </a:p>
        </p:txBody>
      </p:sp>
      <p:pic>
        <p:nvPicPr>
          <p:cNvPr id="11" name="Picture Placeholder 2">
            <a:extLst>
              <a:ext uri="{FF2B5EF4-FFF2-40B4-BE49-F238E27FC236}">
                <a16:creationId xmlns:a16="http://schemas.microsoft.com/office/drawing/2014/main" id="{34C4DA06-B7DE-4838-AE23-458330F7F3E6}"/>
              </a:ext>
            </a:extLst>
          </p:cNvPr>
          <p:cNvPicPr>
            <a:picLocks/>
          </p:cNvPicPr>
          <p:nvPr/>
        </p:nvPicPr>
        <p:blipFill rotWithShape="1">
          <a:blip r:embed="rId7" cstate="hqprint">
            <a:extLst>
              <a:ext uri="{28A0092B-C50C-407E-A947-70E740481C1C}">
                <a14:useLocalDpi xmlns:a14="http://schemas.microsoft.com/office/drawing/2010/main"/>
              </a:ext>
            </a:extLst>
          </a:blip>
          <a:srcRect/>
          <a:stretch/>
        </p:blipFill>
        <p:spPr>
          <a:xfrm>
            <a:off x="0" y="-3600"/>
            <a:ext cx="12193200" cy="6861600"/>
          </a:xfrm>
          <a:prstGeom prst="rect">
            <a:avLst/>
          </a:prstGeom>
        </p:spPr>
      </p:pic>
      <p:graphicFrame>
        <p:nvGraphicFramePr>
          <p:cNvPr id="13" name="Object 12" hidden="1">
            <a:extLst>
              <a:ext uri="{FF2B5EF4-FFF2-40B4-BE49-F238E27FC236}">
                <a16:creationId xmlns:a16="http://schemas.microsoft.com/office/drawing/2014/main" id="{C3C00C7C-26E0-45E9-BCF7-565FF07B5AA4}"/>
              </a:ext>
            </a:extLst>
          </p:cNvPr>
          <p:cNvGraphicFramePr>
            <a:graphicFrameLocks noChangeAspect="1"/>
          </p:cNvGraphicFramePr>
          <p:nvPr>
            <p:custDataLst>
              <p:tags r:id="rId2"/>
            </p:custDataLst>
            <p:extLst>
              <p:ext uri="{D42A27DB-BD31-4B8C-83A1-F6EECF244321}">
                <p14:modId xmlns:p14="http://schemas.microsoft.com/office/powerpoint/2010/main" val="1360275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8" imgW="326" imgH="326" progId="TCLayout.ActiveDocument.1">
                  <p:embed/>
                </p:oleObj>
              </mc:Choice>
              <mc:Fallback>
                <p:oleObj name="think-cell Slide" r:id="rId8" imgW="326" imgH="326" progId="TCLayout.ActiveDocument.1">
                  <p:embed/>
                  <p:pic>
                    <p:nvPicPr>
                      <p:cNvPr id="13" name="Object 12" hidden="1">
                        <a:extLst>
                          <a:ext uri="{FF2B5EF4-FFF2-40B4-BE49-F238E27FC236}">
                            <a16:creationId xmlns:a16="http://schemas.microsoft.com/office/drawing/2014/main" id="{C3C00C7C-26E0-45E9-BCF7-565FF07B5AA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6761F634-28BB-4B09-8B08-B27357083888}"/>
              </a:ext>
            </a:extLst>
          </p:cNvPr>
          <p:cNvSpPr>
            <a:spLocks/>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4000" noProof="0" dirty="0">
              <a:latin typeface="Maersk Headline Office Light" panose="00000400000000000000" pitchFamily="2" charset="0"/>
              <a:ea typeface="+mj-ea"/>
              <a:cs typeface="+mj-cs"/>
              <a:sym typeface="Maersk Headline Office Light" panose="00000400000000000000" pitchFamily="2" charset="0"/>
            </a:endParaRPr>
          </a:p>
        </p:txBody>
      </p:sp>
      <p:sp>
        <p:nvSpPr>
          <p:cNvPr id="10" name="Title 9">
            <a:extLst>
              <a:ext uri="{FF2B5EF4-FFF2-40B4-BE49-F238E27FC236}">
                <a16:creationId xmlns:a16="http://schemas.microsoft.com/office/drawing/2014/main" id="{78A03781-1CF1-4495-BD83-089BAB806740}"/>
              </a:ext>
            </a:extLst>
          </p:cNvPr>
          <p:cNvSpPr>
            <a:spLocks noGrp="1"/>
          </p:cNvSpPr>
          <p:nvPr>
            <p:ph type="title"/>
          </p:nvPr>
        </p:nvSpPr>
        <p:spPr>
          <a:xfrm>
            <a:off x="224426" y="2323094"/>
            <a:ext cx="9554276" cy="2208212"/>
          </a:xfrm>
        </p:spPr>
        <p:txBody>
          <a:bodyPr/>
          <a:lstStyle/>
          <a:p>
            <a:r>
              <a:rPr lang="en-IN" sz="4400" b="1" dirty="0">
                <a:solidFill>
                  <a:schemeClr val="accent1"/>
                </a:solidFill>
              </a:rPr>
              <a:t>Self Service Delivery Order - </a:t>
            </a:r>
            <a:r>
              <a:rPr lang="en-IN" sz="4400" b="1" dirty="0"/>
              <a:t>Mauritius</a:t>
            </a:r>
            <a:br>
              <a:rPr lang="en-IN" dirty="0">
                <a:solidFill>
                  <a:schemeClr val="accent1"/>
                </a:solidFill>
              </a:rPr>
            </a:br>
            <a:r>
              <a:rPr lang="en-IN" dirty="0"/>
              <a:t>User Guide</a:t>
            </a:r>
          </a:p>
        </p:txBody>
      </p:sp>
      <p:sp>
        <p:nvSpPr>
          <p:cNvPr id="2" name="Text Placeholder 1">
            <a:extLst>
              <a:ext uri="{FF2B5EF4-FFF2-40B4-BE49-F238E27FC236}">
                <a16:creationId xmlns:a16="http://schemas.microsoft.com/office/drawing/2014/main" id="{E86BCE15-C27A-234C-9510-DBA45959E447}"/>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408008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6A91-88E3-423E-96EB-413784DE65E9}"/>
              </a:ext>
            </a:extLst>
          </p:cNvPr>
          <p:cNvSpPr>
            <a:spLocks noGrp="1"/>
          </p:cNvSpPr>
          <p:nvPr>
            <p:ph type="title"/>
          </p:nvPr>
        </p:nvSpPr>
        <p:spPr>
          <a:xfrm>
            <a:off x="339635" y="371018"/>
            <a:ext cx="5233852" cy="461737"/>
          </a:xfrm>
        </p:spPr>
        <p:txBody>
          <a:bodyPr/>
          <a:lstStyle/>
          <a:p>
            <a:r>
              <a:rPr lang="en-GB" dirty="0"/>
              <a:t>Step 1</a:t>
            </a:r>
          </a:p>
        </p:txBody>
      </p:sp>
      <p:sp>
        <p:nvSpPr>
          <p:cNvPr id="6" name="Slide Number Placeholder 5">
            <a:extLst>
              <a:ext uri="{FF2B5EF4-FFF2-40B4-BE49-F238E27FC236}">
                <a16:creationId xmlns:a16="http://schemas.microsoft.com/office/drawing/2014/main" id="{268C1575-8ECF-469B-A3D2-E90B19F52688}"/>
              </a:ext>
            </a:extLst>
          </p:cNvPr>
          <p:cNvSpPr>
            <a:spLocks noGrp="1"/>
          </p:cNvSpPr>
          <p:nvPr>
            <p:ph type="sldNum" sz="quarter" idx="16"/>
          </p:nvPr>
        </p:nvSpPr>
        <p:spPr/>
        <p:txBody>
          <a:bodyPr/>
          <a:lstStyle/>
          <a:p>
            <a:fld id="{43A204BC-C5BA-4EF4-ABC8-D45123A0C528}" type="slidenum">
              <a:rPr lang="en-GB" smtClean="0"/>
              <a:pPr/>
              <a:t>2</a:t>
            </a:fld>
            <a:endParaRPr lang="en-GB" dirty="0"/>
          </a:p>
        </p:txBody>
      </p:sp>
      <p:sp>
        <p:nvSpPr>
          <p:cNvPr id="7" name="Date Placeholder 6">
            <a:extLst>
              <a:ext uri="{FF2B5EF4-FFF2-40B4-BE49-F238E27FC236}">
                <a16:creationId xmlns:a16="http://schemas.microsoft.com/office/drawing/2014/main" id="{3FF0A0F7-CD49-4296-B501-914E55B835E1}"/>
              </a:ext>
            </a:extLst>
          </p:cNvPr>
          <p:cNvSpPr>
            <a:spLocks noGrp="1"/>
          </p:cNvSpPr>
          <p:nvPr>
            <p:ph type="dt" sz="half" idx="14"/>
          </p:nvPr>
        </p:nvSpPr>
        <p:spPr/>
        <p:txBody>
          <a:bodyPr/>
          <a:lstStyle/>
          <a:p>
            <a:endParaRPr lang="en-GB" dirty="0"/>
          </a:p>
        </p:txBody>
      </p:sp>
      <p:pic>
        <p:nvPicPr>
          <p:cNvPr id="8" name="Picture 7">
            <a:extLst>
              <a:ext uri="{FF2B5EF4-FFF2-40B4-BE49-F238E27FC236}">
                <a16:creationId xmlns:a16="http://schemas.microsoft.com/office/drawing/2014/main" id="{24F04051-5999-4A72-B3C3-95ED9F3A3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0021" y="314127"/>
            <a:ext cx="4047288" cy="1143473"/>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B4C4B00D-3144-4E6C-95B9-6C19C14887EF}"/>
              </a:ext>
            </a:extLst>
          </p:cNvPr>
          <p:cNvSpPr/>
          <p:nvPr/>
        </p:nvSpPr>
        <p:spPr>
          <a:xfrm rot="5400000">
            <a:off x="9427571" y="1567259"/>
            <a:ext cx="373380" cy="193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M" sz="1100"/>
          </a:p>
        </p:txBody>
      </p:sp>
      <p:pic>
        <p:nvPicPr>
          <p:cNvPr id="11" name="Picture 10">
            <a:extLst>
              <a:ext uri="{FF2B5EF4-FFF2-40B4-BE49-F238E27FC236}">
                <a16:creationId xmlns:a16="http://schemas.microsoft.com/office/drawing/2014/main" id="{B27399FC-A681-42DE-BE19-3D7E06BFD597}"/>
              </a:ext>
            </a:extLst>
          </p:cNvPr>
          <p:cNvPicPr>
            <a:picLocks noChangeAspect="1"/>
          </p:cNvPicPr>
          <p:nvPr/>
        </p:nvPicPr>
        <p:blipFill>
          <a:blip r:embed="rId3"/>
          <a:stretch>
            <a:fillRect/>
          </a:stretch>
        </p:blipFill>
        <p:spPr>
          <a:xfrm>
            <a:off x="7681872" y="1969225"/>
            <a:ext cx="3995407" cy="1539241"/>
          </a:xfrm>
          <a:prstGeom prst="rect">
            <a:avLst/>
          </a:prstGeom>
        </p:spPr>
      </p:pic>
      <p:pic>
        <p:nvPicPr>
          <p:cNvPr id="18" name="Picture 17">
            <a:extLst>
              <a:ext uri="{FF2B5EF4-FFF2-40B4-BE49-F238E27FC236}">
                <a16:creationId xmlns:a16="http://schemas.microsoft.com/office/drawing/2014/main" id="{622D001A-56F5-4266-A8C4-56DA1F6D4F88}"/>
              </a:ext>
            </a:extLst>
          </p:cNvPr>
          <p:cNvPicPr>
            <a:picLocks noChangeAspect="1"/>
          </p:cNvPicPr>
          <p:nvPr/>
        </p:nvPicPr>
        <p:blipFill>
          <a:blip r:embed="rId4"/>
          <a:stretch>
            <a:fillRect/>
          </a:stretch>
        </p:blipFill>
        <p:spPr>
          <a:xfrm>
            <a:off x="7715427" y="4119154"/>
            <a:ext cx="3971475" cy="1949380"/>
          </a:xfrm>
          <a:prstGeom prst="rect">
            <a:avLst/>
          </a:prstGeom>
        </p:spPr>
      </p:pic>
      <p:sp>
        <p:nvSpPr>
          <p:cNvPr id="21" name="Arrow: Left-Right 20">
            <a:extLst>
              <a:ext uri="{FF2B5EF4-FFF2-40B4-BE49-F238E27FC236}">
                <a16:creationId xmlns:a16="http://schemas.microsoft.com/office/drawing/2014/main" id="{ABA5F6C1-BF54-4E50-A8C9-6078B0983858}"/>
              </a:ext>
            </a:extLst>
          </p:cNvPr>
          <p:cNvSpPr/>
          <p:nvPr/>
        </p:nvSpPr>
        <p:spPr>
          <a:xfrm>
            <a:off x="6278252" y="4851246"/>
            <a:ext cx="1315622" cy="2392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M" sz="1100"/>
          </a:p>
        </p:txBody>
      </p:sp>
      <p:sp>
        <p:nvSpPr>
          <p:cNvPr id="3" name="TextBox 2">
            <a:extLst>
              <a:ext uri="{FF2B5EF4-FFF2-40B4-BE49-F238E27FC236}">
                <a16:creationId xmlns:a16="http://schemas.microsoft.com/office/drawing/2014/main" id="{7EB96B4B-5118-4DFE-90F6-B55E5BBE1690}"/>
              </a:ext>
            </a:extLst>
          </p:cNvPr>
          <p:cNvSpPr txBox="1"/>
          <p:nvPr/>
        </p:nvSpPr>
        <p:spPr>
          <a:xfrm>
            <a:off x="137097" y="1432235"/>
            <a:ext cx="7195515" cy="2449611"/>
          </a:xfrm>
          <a:prstGeom prst="rect">
            <a:avLst/>
          </a:prstGeom>
          <a:noFill/>
        </p:spPr>
        <p:txBody>
          <a:bodyPr wrap="square" lIns="237600" tIns="237600" rIns="237600" bIns="237600" rtlCol="0">
            <a:spAutoFit/>
          </a:bodyPr>
          <a:lstStyle/>
          <a:p>
            <a:pPr marL="285750" indent="-285750" algn="l">
              <a:buClr>
                <a:schemeClr val="accent1"/>
              </a:buClr>
              <a:buFont typeface="Wingdings" panose="05000000000000000000" pitchFamily="2" charset="2"/>
              <a:buChar char="Ø"/>
            </a:pPr>
            <a:r>
              <a:rPr lang="en-ZA" sz="1600" dirty="0">
                <a:solidFill>
                  <a:schemeClr val="bg1"/>
                </a:solidFill>
              </a:rPr>
              <a:t>Are you a cash customer?</a:t>
            </a:r>
          </a:p>
          <a:p>
            <a:pPr marL="285750" indent="-285750" algn="l">
              <a:buClr>
                <a:schemeClr val="accent1"/>
              </a:buClr>
              <a:buFont typeface="Wingdings" panose="05000000000000000000" pitchFamily="2" charset="2"/>
              <a:buChar char="Ø"/>
            </a:pPr>
            <a:r>
              <a:rPr lang="en-ZA" sz="1600" dirty="0">
                <a:solidFill>
                  <a:schemeClr val="bg1"/>
                </a:solidFill>
              </a:rPr>
              <a:t>Send the Proof of payment to: safhtfrc@maersk.com</a:t>
            </a:r>
          </a:p>
          <a:p>
            <a:pPr marL="285750" indent="-285750" algn="l">
              <a:buClr>
                <a:schemeClr val="accent1"/>
              </a:buClr>
              <a:buFont typeface="Wingdings" panose="05000000000000000000" pitchFamily="2" charset="2"/>
              <a:buChar char="Ø"/>
            </a:pPr>
            <a:r>
              <a:rPr lang="en-ZA" sz="1600" dirty="0">
                <a:solidFill>
                  <a:schemeClr val="bg1"/>
                </a:solidFill>
              </a:rPr>
              <a:t>Login to www.maersk.com</a:t>
            </a:r>
          </a:p>
          <a:p>
            <a:pPr marL="285750" indent="-285750" algn="l">
              <a:buClr>
                <a:schemeClr val="accent1"/>
              </a:buClr>
              <a:buFont typeface="Wingdings" panose="05000000000000000000" pitchFamily="2" charset="2"/>
              <a:buChar char="Ø"/>
            </a:pPr>
            <a:r>
              <a:rPr lang="en-ZA" sz="1600" dirty="0">
                <a:solidFill>
                  <a:schemeClr val="bg1"/>
                </a:solidFill>
              </a:rPr>
              <a:t>Click </a:t>
            </a:r>
            <a:r>
              <a:rPr lang="en-ZA" sz="1600" dirty="0">
                <a:solidFill>
                  <a:schemeClr val="bg1"/>
                </a:solidFill>
                <a:sym typeface="Wingdings" panose="05000000000000000000" pitchFamily="2" charset="2"/>
              </a:rPr>
              <a:t> Manage  HUB  Delivery Order</a:t>
            </a:r>
          </a:p>
          <a:p>
            <a:pPr marL="285750" indent="-285750" algn="l">
              <a:buClr>
                <a:schemeClr val="accent1"/>
              </a:buClr>
              <a:buFont typeface="Wingdings" panose="05000000000000000000" pitchFamily="2" charset="2"/>
              <a:buChar char="Ø"/>
            </a:pPr>
            <a:endParaRPr lang="en-ZA" sz="1600" dirty="0">
              <a:solidFill>
                <a:schemeClr val="bg1"/>
              </a:solidFill>
              <a:sym typeface="Wingdings" panose="05000000000000000000" pitchFamily="2" charset="2"/>
            </a:endParaRPr>
          </a:p>
          <a:p>
            <a:pPr marL="285750" indent="-285750" algn="l">
              <a:buClr>
                <a:schemeClr val="accent1"/>
              </a:buClr>
              <a:buFont typeface="Wingdings" panose="05000000000000000000" pitchFamily="2" charset="2"/>
              <a:buChar char="Ø"/>
            </a:pPr>
            <a:endParaRPr lang="en-ZA" sz="1600" dirty="0">
              <a:solidFill>
                <a:schemeClr val="bg1"/>
              </a:solidFill>
              <a:sym typeface="Wingdings" panose="05000000000000000000" pitchFamily="2" charset="2"/>
            </a:endParaRPr>
          </a:p>
          <a:p>
            <a:pPr marL="285750" indent="-285750" algn="l">
              <a:buClr>
                <a:schemeClr val="accent1"/>
              </a:buClr>
              <a:buFont typeface="Wingdings" panose="05000000000000000000" pitchFamily="2" charset="2"/>
              <a:buChar char="Ø"/>
            </a:pPr>
            <a:r>
              <a:rPr lang="en-ZA" sz="1600" dirty="0">
                <a:solidFill>
                  <a:schemeClr val="bg1"/>
                </a:solidFill>
                <a:sym typeface="Wingdings" panose="05000000000000000000" pitchFamily="2" charset="2"/>
              </a:rPr>
              <a:t>Check your release status with the help of our ‘traffic lights’</a:t>
            </a:r>
          </a:p>
          <a:p>
            <a:pPr marL="285750" indent="-285750" algn="l">
              <a:buClr>
                <a:schemeClr val="accent1"/>
              </a:buClr>
              <a:buFont typeface="Wingdings" panose="05000000000000000000" pitchFamily="2" charset="2"/>
              <a:buChar char="Ø"/>
            </a:pPr>
            <a:r>
              <a:rPr lang="en-ZA" sz="1600" dirty="0">
                <a:solidFill>
                  <a:schemeClr val="bg1"/>
                </a:solidFill>
                <a:sym typeface="Wingdings" panose="05000000000000000000" pitchFamily="2" charset="2"/>
              </a:rPr>
              <a:t>If all </a:t>
            </a:r>
            <a:r>
              <a:rPr lang="en-ZA" sz="1600" b="1" dirty="0">
                <a:solidFill>
                  <a:srgbClr val="92D050"/>
                </a:solidFill>
                <a:sym typeface="Wingdings" panose="05000000000000000000" pitchFamily="2" charset="2"/>
              </a:rPr>
              <a:t>green </a:t>
            </a:r>
            <a:r>
              <a:rPr lang="en-ZA" sz="1600" dirty="0">
                <a:solidFill>
                  <a:schemeClr val="bg1"/>
                </a:solidFill>
                <a:sym typeface="Wingdings" panose="05000000000000000000" pitchFamily="2" charset="2"/>
              </a:rPr>
              <a:t>– move to step 2</a:t>
            </a:r>
            <a:endParaRPr lang="en-ZA" sz="1600" dirty="0">
              <a:solidFill>
                <a:schemeClr val="bg1"/>
              </a:solidFill>
            </a:endParaRPr>
          </a:p>
        </p:txBody>
      </p:sp>
      <p:pic>
        <p:nvPicPr>
          <p:cNvPr id="15" name="Picture 14">
            <a:extLst>
              <a:ext uri="{FF2B5EF4-FFF2-40B4-BE49-F238E27FC236}">
                <a16:creationId xmlns:a16="http://schemas.microsoft.com/office/drawing/2014/main" id="{9E5C330E-D4BD-400A-94CA-CD2239F145E9}"/>
              </a:ext>
            </a:extLst>
          </p:cNvPr>
          <p:cNvPicPr>
            <a:picLocks noChangeAspect="1"/>
          </p:cNvPicPr>
          <p:nvPr/>
        </p:nvPicPr>
        <p:blipFill>
          <a:blip r:embed="rId5"/>
          <a:stretch>
            <a:fillRect/>
          </a:stretch>
        </p:blipFill>
        <p:spPr>
          <a:xfrm>
            <a:off x="5347172" y="4027323"/>
            <a:ext cx="809527" cy="1887073"/>
          </a:xfrm>
          <a:prstGeom prst="rect">
            <a:avLst/>
          </a:prstGeom>
        </p:spPr>
      </p:pic>
      <p:sp>
        <p:nvSpPr>
          <p:cNvPr id="20" name="Arrow: Right 19">
            <a:extLst>
              <a:ext uri="{FF2B5EF4-FFF2-40B4-BE49-F238E27FC236}">
                <a16:creationId xmlns:a16="http://schemas.microsoft.com/office/drawing/2014/main" id="{549AA2D6-53F7-4A6E-BDE6-A6EE58CEE608}"/>
              </a:ext>
            </a:extLst>
          </p:cNvPr>
          <p:cNvSpPr/>
          <p:nvPr/>
        </p:nvSpPr>
        <p:spPr>
          <a:xfrm rot="5400000">
            <a:off x="9427571" y="3598337"/>
            <a:ext cx="373380" cy="193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M" sz="1100"/>
          </a:p>
        </p:txBody>
      </p:sp>
    </p:spTree>
    <p:extLst>
      <p:ext uri="{BB962C8B-B14F-4D97-AF65-F5344CB8AC3E}">
        <p14:creationId xmlns:p14="http://schemas.microsoft.com/office/powerpoint/2010/main" val="420995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6A91-88E3-423E-96EB-413784DE65E9}"/>
              </a:ext>
            </a:extLst>
          </p:cNvPr>
          <p:cNvSpPr>
            <a:spLocks noGrp="1"/>
          </p:cNvSpPr>
          <p:nvPr>
            <p:ph type="title"/>
          </p:nvPr>
        </p:nvSpPr>
        <p:spPr>
          <a:xfrm>
            <a:off x="320954" y="290892"/>
            <a:ext cx="11190287" cy="567496"/>
          </a:xfrm>
        </p:spPr>
        <p:txBody>
          <a:bodyPr/>
          <a:lstStyle/>
          <a:p>
            <a:r>
              <a:rPr lang="en-GB" dirty="0"/>
              <a:t>Step 2</a:t>
            </a:r>
          </a:p>
        </p:txBody>
      </p:sp>
      <p:sp>
        <p:nvSpPr>
          <p:cNvPr id="3" name="Text Placeholder 2">
            <a:extLst>
              <a:ext uri="{FF2B5EF4-FFF2-40B4-BE49-F238E27FC236}">
                <a16:creationId xmlns:a16="http://schemas.microsoft.com/office/drawing/2014/main" id="{B87D53B9-19B1-4FEF-9A34-51A501F4E1A9}"/>
              </a:ext>
            </a:extLst>
          </p:cNvPr>
          <p:cNvSpPr>
            <a:spLocks noGrp="1"/>
          </p:cNvSpPr>
          <p:nvPr>
            <p:ph type="body" sz="quarter" idx="13"/>
          </p:nvPr>
        </p:nvSpPr>
        <p:spPr>
          <a:xfrm>
            <a:off x="320954" y="858388"/>
            <a:ext cx="7324184" cy="4363966"/>
          </a:xfrm>
        </p:spPr>
        <p:txBody>
          <a:bodyPr/>
          <a:lstStyle/>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In the  Delivery order widget, </a:t>
            </a:r>
          </a:p>
          <a:p>
            <a:pPr>
              <a:buNone/>
            </a:pPr>
            <a:r>
              <a:rPr lang="en-GB" dirty="0"/>
              <a:t>     input shipment number &amp; click on  </a:t>
            </a:r>
            <a:r>
              <a:rPr lang="en-GB" b="1" dirty="0">
                <a:solidFill>
                  <a:srgbClr val="00B0F0"/>
                </a:solidFill>
              </a:rPr>
              <a:t>Request Delivery Order</a:t>
            </a:r>
          </a:p>
          <a:p>
            <a:pPr>
              <a:buNone/>
            </a:pPr>
            <a:endParaRPr lang="en-GB" dirty="0"/>
          </a:p>
          <a:p>
            <a:pPr marL="285750" indent="-285750">
              <a:buFont typeface="Wingdings" panose="05000000000000000000" pitchFamily="2" charset="2"/>
              <a:buChar char="Ø"/>
            </a:pPr>
            <a:r>
              <a:rPr lang="en-GB" u="sng" dirty="0"/>
              <a:t>Scenario A</a:t>
            </a:r>
          </a:p>
          <a:p>
            <a:pPr>
              <a:buNone/>
            </a:pPr>
            <a:r>
              <a:rPr lang="en-GB" dirty="0"/>
              <a:t>      Are you the consignee?</a:t>
            </a:r>
          </a:p>
          <a:p>
            <a:pPr>
              <a:buNone/>
            </a:pPr>
            <a:r>
              <a:rPr lang="en-GB" dirty="0"/>
              <a:t>      If Yes, request for your Instant DO</a:t>
            </a:r>
          </a:p>
          <a:p>
            <a:pPr>
              <a:buNone/>
            </a:pPr>
            <a:r>
              <a:rPr lang="en-GB" dirty="0"/>
              <a:t>      Click on” </a:t>
            </a:r>
            <a:r>
              <a:rPr lang="en-GB" b="1" dirty="0">
                <a:solidFill>
                  <a:srgbClr val="00B0F0"/>
                </a:solidFill>
              </a:rPr>
              <a:t>Request Delivery Order</a:t>
            </a:r>
            <a:r>
              <a:rPr lang="en-GB" dirty="0"/>
              <a:t>”</a:t>
            </a:r>
          </a:p>
          <a:p>
            <a:pPr>
              <a:buNone/>
            </a:pPr>
            <a:endParaRPr lang="en-GB" dirty="0"/>
          </a:p>
          <a:p>
            <a:pPr marL="285750" indent="-285750">
              <a:buFont typeface="Wingdings" panose="05000000000000000000" pitchFamily="2" charset="2"/>
              <a:buChar char="Ø"/>
            </a:pPr>
            <a:r>
              <a:rPr lang="en-GB" u="sng" dirty="0"/>
              <a:t>Scenario B</a:t>
            </a:r>
          </a:p>
          <a:p>
            <a:pPr>
              <a:buNone/>
            </a:pPr>
            <a:r>
              <a:rPr lang="en-GB" dirty="0"/>
              <a:t>      Are you the appointed broker/forwarder?</a:t>
            </a:r>
          </a:p>
          <a:p>
            <a:pPr>
              <a:buNone/>
            </a:pPr>
            <a:r>
              <a:rPr lang="en-GB" dirty="0"/>
              <a:t>      Upload the consignee’s LOA (Letter of Authorisation) &amp; click “</a:t>
            </a:r>
            <a:r>
              <a:rPr lang="en-GB" b="1" dirty="0">
                <a:solidFill>
                  <a:srgbClr val="00B0F0"/>
                </a:solidFill>
              </a:rPr>
              <a:t>continue</a:t>
            </a:r>
            <a:r>
              <a:rPr lang="en-GB" dirty="0"/>
              <a:t>”</a:t>
            </a:r>
          </a:p>
          <a:p>
            <a:pPr>
              <a:buNone/>
            </a:pPr>
            <a:endParaRPr lang="en-GB" dirty="0"/>
          </a:p>
          <a:p>
            <a:pPr>
              <a:buNone/>
            </a:pPr>
            <a:endParaRPr lang="en-GB" dirty="0"/>
          </a:p>
        </p:txBody>
      </p:sp>
      <p:sp>
        <p:nvSpPr>
          <p:cNvPr id="6" name="Slide Number Placeholder 5">
            <a:extLst>
              <a:ext uri="{FF2B5EF4-FFF2-40B4-BE49-F238E27FC236}">
                <a16:creationId xmlns:a16="http://schemas.microsoft.com/office/drawing/2014/main" id="{268C1575-8ECF-469B-A3D2-E90B19F52688}"/>
              </a:ext>
            </a:extLst>
          </p:cNvPr>
          <p:cNvSpPr>
            <a:spLocks noGrp="1"/>
          </p:cNvSpPr>
          <p:nvPr>
            <p:ph type="sldNum" sz="quarter" idx="16"/>
          </p:nvPr>
        </p:nvSpPr>
        <p:spPr/>
        <p:txBody>
          <a:bodyPr/>
          <a:lstStyle/>
          <a:p>
            <a:fld id="{43A204BC-C5BA-4EF4-ABC8-D45123A0C528}" type="slidenum">
              <a:rPr lang="en-GB" smtClean="0"/>
              <a:pPr/>
              <a:t>3</a:t>
            </a:fld>
            <a:endParaRPr lang="en-GB" dirty="0"/>
          </a:p>
        </p:txBody>
      </p:sp>
      <p:sp>
        <p:nvSpPr>
          <p:cNvPr id="7" name="Date Placeholder 6">
            <a:extLst>
              <a:ext uri="{FF2B5EF4-FFF2-40B4-BE49-F238E27FC236}">
                <a16:creationId xmlns:a16="http://schemas.microsoft.com/office/drawing/2014/main" id="{3FF0A0F7-CD49-4296-B501-914E55B835E1}"/>
              </a:ext>
            </a:extLst>
          </p:cNvPr>
          <p:cNvSpPr>
            <a:spLocks noGrp="1"/>
          </p:cNvSpPr>
          <p:nvPr>
            <p:ph type="dt" sz="half" idx="14"/>
          </p:nvPr>
        </p:nvSpPr>
        <p:spPr/>
        <p:txBody>
          <a:bodyPr/>
          <a:lstStyle/>
          <a:p>
            <a:endParaRPr lang="en-GB" dirty="0"/>
          </a:p>
        </p:txBody>
      </p:sp>
      <p:pic>
        <p:nvPicPr>
          <p:cNvPr id="8" name="Picture 7">
            <a:extLst>
              <a:ext uri="{FF2B5EF4-FFF2-40B4-BE49-F238E27FC236}">
                <a16:creationId xmlns:a16="http://schemas.microsoft.com/office/drawing/2014/main" id="{10AF2028-19E3-4215-A552-AA1431EF7040}"/>
              </a:ext>
            </a:extLst>
          </p:cNvPr>
          <p:cNvPicPr>
            <a:picLocks noChangeAspect="1"/>
          </p:cNvPicPr>
          <p:nvPr/>
        </p:nvPicPr>
        <p:blipFill>
          <a:blip r:embed="rId2"/>
          <a:stretch>
            <a:fillRect/>
          </a:stretch>
        </p:blipFill>
        <p:spPr>
          <a:xfrm>
            <a:off x="9002598" y="411364"/>
            <a:ext cx="2868448" cy="2629007"/>
          </a:xfrm>
          <a:prstGeom prst="rect">
            <a:avLst/>
          </a:prstGeom>
        </p:spPr>
      </p:pic>
      <p:sp>
        <p:nvSpPr>
          <p:cNvPr id="9" name="Arrow: Right 8">
            <a:extLst>
              <a:ext uri="{FF2B5EF4-FFF2-40B4-BE49-F238E27FC236}">
                <a16:creationId xmlns:a16="http://schemas.microsoft.com/office/drawing/2014/main" id="{13E0642A-7A77-49EA-862D-3DB0BEB694CE}"/>
              </a:ext>
            </a:extLst>
          </p:cNvPr>
          <p:cNvSpPr/>
          <p:nvPr/>
        </p:nvSpPr>
        <p:spPr>
          <a:xfrm rot="5400000">
            <a:off x="10103413" y="3450349"/>
            <a:ext cx="891952" cy="284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M" sz="1100"/>
          </a:p>
        </p:txBody>
      </p:sp>
      <p:pic>
        <p:nvPicPr>
          <p:cNvPr id="10" name="Picture 9">
            <a:extLst>
              <a:ext uri="{FF2B5EF4-FFF2-40B4-BE49-F238E27FC236}">
                <a16:creationId xmlns:a16="http://schemas.microsoft.com/office/drawing/2014/main" id="{C7D2F8BF-062C-4181-BEF5-31017F764C52}"/>
              </a:ext>
            </a:extLst>
          </p:cNvPr>
          <p:cNvPicPr>
            <a:picLocks noChangeAspect="1"/>
          </p:cNvPicPr>
          <p:nvPr/>
        </p:nvPicPr>
        <p:blipFill>
          <a:blip r:embed="rId3"/>
          <a:stretch>
            <a:fillRect/>
          </a:stretch>
        </p:blipFill>
        <p:spPr>
          <a:xfrm>
            <a:off x="3723588" y="4378905"/>
            <a:ext cx="3766860" cy="2262604"/>
          </a:xfrm>
          <a:prstGeom prst="rect">
            <a:avLst/>
          </a:prstGeom>
        </p:spPr>
      </p:pic>
      <p:sp>
        <p:nvSpPr>
          <p:cNvPr id="12" name="Arrow: Left-Right 11">
            <a:extLst>
              <a:ext uri="{FF2B5EF4-FFF2-40B4-BE49-F238E27FC236}">
                <a16:creationId xmlns:a16="http://schemas.microsoft.com/office/drawing/2014/main" id="{0AA2B9B2-A3F2-4FDA-B910-B5A99CB58BC2}"/>
              </a:ext>
            </a:extLst>
          </p:cNvPr>
          <p:cNvSpPr/>
          <p:nvPr/>
        </p:nvSpPr>
        <p:spPr>
          <a:xfrm>
            <a:off x="7571930" y="5425872"/>
            <a:ext cx="943832" cy="2931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M" sz="1100"/>
          </a:p>
        </p:txBody>
      </p:sp>
      <p:pic>
        <p:nvPicPr>
          <p:cNvPr id="5" name="Picture 4">
            <a:extLst>
              <a:ext uri="{FF2B5EF4-FFF2-40B4-BE49-F238E27FC236}">
                <a16:creationId xmlns:a16="http://schemas.microsoft.com/office/drawing/2014/main" id="{29D44288-1F38-420B-A755-91664139BF5C}"/>
              </a:ext>
            </a:extLst>
          </p:cNvPr>
          <p:cNvPicPr>
            <a:picLocks noChangeAspect="1"/>
          </p:cNvPicPr>
          <p:nvPr/>
        </p:nvPicPr>
        <p:blipFill>
          <a:blip r:embed="rId4"/>
          <a:stretch>
            <a:fillRect/>
          </a:stretch>
        </p:blipFill>
        <p:spPr>
          <a:xfrm>
            <a:off x="9388595" y="5915025"/>
            <a:ext cx="2581275" cy="942975"/>
          </a:xfrm>
          <a:prstGeom prst="rect">
            <a:avLst/>
          </a:prstGeom>
        </p:spPr>
      </p:pic>
      <p:pic>
        <p:nvPicPr>
          <p:cNvPr id="11" name="Picture 10">
            <a:extLst>
              <a:ext uri="{FF2B5EF4-FFF2-40B4-BE49-F238E27FC236}">
                <a16:creationId xmlns:a16="http://schemas.microsoft.com/office/drawing/2014/main" id="{DB1F2015-735E-4649-BCD5-D1CAABD47A95}"/>
              </a:ext>
            </a:extLst>
          </p:cNvPr>
          <p:cNvPicPr>
            <a:picLocks noChangeAspect="1"/>
          </p:cNvPicPr>
          <p:nvPr/>
        </p:nvPicPr>
        <p:blipFill>
          <a:blip r:embed="rId5"/>
          <a:stretch>
            <a:fillRect/>
          </a:stretch>
        </p:blipFill>
        <p:spPr>
          <a:xfrm>
            <a:off x="8616099" y="4303855"/>
            <a:ext cx="3443329" cy="2338302"/>
          </a:xfrm>
          <a:prstGeom prst="rect">
            <a:avLst/>
          </a:prstGeom>
        </p:spPr>
      </p:pic>
    </p:spTree>
    <p:extLst>
      <p:ext uri="{BB962C8B-B14F-4D97-AF65-F5344CB8AC3E}">
        <p14:creationId xmlns:p14="http://schemas.microsoft.com/office/powerpoint/2010/main" val="343873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A239-5A6C-4811-8F72-F61A82140728}"/>
              </a:ext>
            </a:extLst>
          </p:cNvPr>
          <p:cNvSpPr>
            <a:spLocks noGrp="1"/>
          </p:cNvSpPr>
          <p:nvPr>
            <p:ph type="title"/>
          </p:nvPr>
        </p:nvSpPr>
        <p:spPr>
          <a:xfrm>
            <a:off x="139337" y="325686"/>
            <a:ext cx="5691733" cy="787221"/>
          </a:xfrm>
        </p:spPr>
        <p:txBody>
          <a:bodyPr/>
          <a:lstStyle/>
          <a:p>
            <a:r>
              <a:rPr lang="en-IN" dirty="0"/>
              <a:t>Final –Step 3!</a:t>
            </a:r>
            <a:endParaRPr lang="en-ZM" dirty="0"/>
          </a:p>
        </p:txBody>
      </p:sp>
      <p:sp>
        <p:nvSpPr>
          <p:cNvPr id="6" name="Slide Number Placeholder 5">
            <a:extLst>
              <a:ext uri="{FF2B5EF4-FFF2-40B4-BE49-F238E27FC236}">
                <a16:creationId xmlns:a16="http://schemas.microsoft.com/office/drawing/2014/main" id="{6E2B79C8-6FBB-44A5-B626-06DDC5FC44BE}"/>
              </a:ext>
            </a:extLst>
          </p:cNvPr>
          <p:cNvSpPr>
            <a:spLocks noGrp="1"/>
          </p:cNvSpPr>
          <p:nvPr>
            <p:ph type="sldNum" sz="quarter" idx="16"/>
          </p:nvPr>
        </p:nvSpPr>
        <p:spPr/>
        <p:txBody>
          <a:bodyPr/>
          <a:lstStyle/>
          <a:p>
            <a:fld id="{43A204BC-C5BA-4EF4-ABC8-D45123A0C528}" type="slidenum">
              <a:rPr lang="en-GB" smtClean="0"/>
              <a:pPr/>
              <a:t>4</a:t>
            </a:fld>
            <a:endParaRPr lang="en-GB" dirty="0"/>
          </a:p>
        </p:txBody>
      </p:sp>
      <p:sp>
        <p:nvSpPr>
          <p:cNvPr id="7" name="Date Placeholder 6">
            <a:extLst>
              <a:ext uri="{FF2B5EF4-FFF2-40B4-BE49-F238E27FC236}">
                <a16:creationId xmlns:a16="http://schemas.microsoft.com/office/drawing/2014/main" id="{6A9222BE-1BE8-47E0-A487-655BD4211E1F}"/>
              </a:ext>
            </a:extLst>
          </p:cNvPr>
          <p:cNvSpPr>
            <a:spLocks noGrp="1"/>
          </p:cNvSpPr>
          <p:nvPr>
            <p:ph type="dt" sz="half" idx="14"/>
          </p:nvPr>
        </p:nvSpPr>
        <p:spPr/>
        <p:txBody>
          <a:bodyPr/>
          <a:lstStyle/>
          <a:p>
            <a:endParaRPr lang="en-GB" dirty="0"/>
          </a:p>
        </p:txBody>
      </p:sp>
      <p:graphicFrame>
        <p:nvGraphicFramePr>
          <p:cNvPr id="8" name="Table 7">
            <a:extLst>
              <a:ext uri="{FF2B5EF4-FFF2-40B4-BE49-F238E27FC236}">
                <a16:creationId xmlns:a16="http://schemas.microsoft.com/office/drawing/2014/main" id="{42C32B5E-915D-4936-817E-CB8A58CBD7D5}"/>
              </a:ext>
            </a:extLst>
          </p:cNvPr>
          <p:cNvGraphicFramePr>
            <a:graphicFrameLocks noGrp="1"/>
          </p:cNvGraphicFramePr>
          <p:nvPr>
            <p:extLst>
              <p:ext uri="{D42A27DB-BD31-4B8C-83A1-F6EECF244321}">
                <p14:modId xmlns:p14="http://schemas.microsoft.com/office/powerpoint/2010/main" val="1653040954"/>
              </p:ext>
            </p:extLst>
          </p:nvPr>
        </p:nvGraphicFramePr>
        <p:xfrm>
          <a:off x="197650" y="1190762"/>
          <a:ext cx="5955869" cy="3623035"/>
        </p:xfrm>
        <a:graphic>
          <a:graphicData uri="http://schemas.openxmlformats.org/drawingml/2006/table">
            <a:tbl>
              <a:tblPr>
                <a:tableStyleId>{2D5ABB26-0587-4C30-8999-92F81FD0307C}</a:tableStyleId>
              </a:tblPr>
              <a:tblGrid>
                <a:gridCol w="5955869">
                  <a:extLst>
                    <a:ext uri="{9D8B030D-6E8A-4147-A177-3AD203B41FA5}">
                      <a16:colId xmlns:a16="http://schemas.microsoft.com/office/drawing/2014/main" val="1130450613"/>
                    </a:ext>
                  </a:extLst>
                </a:gridCol>
              </a:tblGrid>
              <a:tr h="724607">
                <a:tc>
                  <a:txBody>
                    <a:bodyPr/>
                    <a:lstStyle/>
                    <a:p>
                      <a:pPr marL="171450" indent="-171450" algn="l" fontAlgn="b">
                        <a:buClr>
                          <a:schemeClr val="accent1"/>
                        </a:buClr>
                        <a:buFont typeface="Wingdings" panose="05000000000000000000" pitchFamily="2" charset="2"/>
                        <a:buChar char="Ø"/>
                      </a:pPr>
                      <a:r>
                        <a:rPr lang="en-US" sz="1800" u="none" strike="noStrike" dirty="0">
                          <a:solidFill>
                            <a:schemeClr val="bg1"/>
                          </a:solidFill>
                          <a:effectLst/>
                          <a:latin typeface="+mn-lt"/>
                        </a:rPr>
                        <a:t>In the ' </a:t>
                      </a:r>
                      <a:r>
                        <a:rPr lang="en-US" sz="1800" b="1" u="none" strike="noStrike" dirty="0">
                          <a:solidFill>
                            <a:srgbClr val="00B0F0"/>
                          </a:solidFill>
                          <a:effectLst/>
                          <a:latin typeface="+mn-lt"/>
                        </a:rPr>
                        <a:t>Release container to</a:t>
                      </a:r>
                      <a:r>
                        <a:rPr lang="en-US" sz="1800" u="none" strike="noStrike" dirty="0">
                          <a:solidFill>
                            <a:schemeClr val="bg1"/>
                          </a:solidFill>
                          <a:effectLst/>
                          <a:latin typeface="+mn-lt"/>
                        </a:rPr>
                        <a:t>' field:</a:t>
                      </a:r>
                      <a:endParaRPr lang="en-US" sz="1800" b="0" i="0" u="none" strike="noStrike" dirty="0">
                        <a:solidFill>
                          <a:schemeClr val="bg1"/>
                        </a:solidFill>
                        <a:effectLst/>
                        <a:latin typeface="+mn-lt"/>
                      </a:endParaRPr>
                    </a:p>
                  </a:txBody>
                  <a:tcPr marL="9525" marR="9525" marT="9525" marB="0" anchor="b"/>
                </a:tc>
                <a:extLst>
                  <a:ext uri="{0D108BD9-81ED-4DB2-BD59-A6C34878D82A}">
                    <a16:rowId xmlns:a16="http://schemas.microsoft.com/office/drawing/2014/main" val="2323273527"/>
                  </a:ext>
                </a:extLst>
              </a:tr>
              <a:tr h="724607">
                <a:tc>
                  <a:txBody>
                    <a:bodyPr/>
                    <a:lstStyle/>
                    <a:p>
                      <a:pPr marL="285750" indent="-285750" algn="l" fontAlgn="b">
                        <a:buFont typeface="Arial" panose="020B0604020202020204" pitchFamily="34" charset="0"/>
                        <a:buChar char="•"/>
                      </a:pPr>
                      <a:r>
                        <a:rPr lang="en-US" sz="1600" u="none" strike="noStrike" dirty="0">
                          <a:solidFill>
                            <a:schemeClr val="bg1"/>
                          </a:solidFill>
                          <a:effectLst/>
                          <a:latin typeface="+mn-lt"/>
                        </a:rPr>
                        <a:t>Update  party </a:t>
                      </a:r>
                      <a:br>
                        <a:rPr lang="en-US" sz="1600" u="none" strike="noStrike" dirty="0">
                          <a:solidFill>
                            <a:schemeClr val="bg1"/>
                          </a:solidFill>
                          <a:effectLst/>
                          <a:latin typeface="+mn-lt"/>
                        </a:rPr>
                      </a:br>
                      <a:r>
                        <a:rPr lang="en-US" sz="1600" u="none" strike="noStrike" dirty="0">
                          <a:solidFill>
                            <a:schemeClr val="bg1"/>
                          </a:solidFill>
                          <a:effectLst/>
                          <a:latin typeface="+mn-lt"/>
                        </a:rPr>
                        <a:t>(broker's name to be  inserted under Trading name)</a:t>
                      </a:r>
                      <a:endParaRPr lang="en-US" sz="1600" b="0" i="0" u="none" strike="noStrike" dirty="0">
                        <a:solidFill>
                          <a:schemeClr val="bg1"/>
                        </a:solidFill>
                        <a:effectLst/>
                        <a:latin typeface="+mn-lt"/>
                      </a:endParaRPr>
                    </a:p>
                  </a:txBody>
                  <a:tcPr marL="9525" marR="9525" marT="9525" marB="0" anchor="b"/>
                </a:tc>
                <a:extLst>
                  <a:ext uri="{0D108BD9-81ED-4DB2-BD59-A6C34878D82A}">
                    <a16:rowId xmlns:a16="http://schemas.microsoft.com/office/drawing/2014/main" val="3224612270"/>
                  </a:ext>
                </a:extLst>
              </a:tr>
              <a:tr h="724607">
                <a:tc>
                  <a:txBody>
                    <a:bodyPr/>
                    <a:lstStyle/>
                    <a:p>
                      <a:pPr marL="285750" indent="-285750" algn="l" fontAlgn="b">
                        <a:buFont typeface="Arial" panose="020B0604020202020204" pitchFamily="34" charset="0"/>
                        <a:buChar char="•"/>
                      </a:pPr>
                      <a:r>
                        <a:rPr lang="en-IN" sz="1600" u="none" strike="noStrike" dirty="0">
                          <a:solidFill>
                            <a:schemeClr val="bg1"/>
                          </a:solidFill>
                          <a:effectLst/>
                          <a:latin typeface="+mn-lt"/>
                        </a:rPr>
                        <a:t> Search &amp; confirm</a:t>
                      </a:r>
                      <a:endParaRPr lang="en-IN" sz="1600" b="0" i="0" u="none" strike="noStrike" dirty="0">
                        <a:solidFill>
                          <a:schemeClr val="bg1"/>
                        </a:solidFill>
                        <a:effectLst/>
                        <a:latin typeface="+mn-lt"/>
                      </a:endParaRPr>
                    </a:p>
                  </a:txBody>
                  <a:tcPr marL="9525" marR="9525" marT="9525" marB="0" anchor="b"/>
                </a:tc>
                <a:extLst>
                  <a:ext uri="{0D108BD9-81ED-4DB2-BD59-A6C34878D82A}">
                    <a16:rowId xmlns:a16="http://schemas.microsoft.com/office/drawing/2014/main" val="57354423"/>
                  </a:ext>
                </a:extLst>
              </a:tr>
              <a:tr h="724607">
                <a:tc>
                  <a:txBody>
                    <a:bodyPr/>
                    <a:lstStyle/>
                    <a:p>
                      <a:pPr marL="285750" indent="-285750" algn="l" fontAlgn="b">
                        <a:buFont typeface="Arial" panose="020B0604020202020204" pitchFamily="34" charset="0"/>
                        <a:buChar char="•"/>
                      </a:pPr>
                      <a:r>
                        <a:rPr lang="en-US" sz="1600" u="none" strike="noStrike" dirty="0">
                          <a:solidFill>
                            <a:schemeClr val="bg1"/>
                          </a:solidFill>
                          <a:effectLst/>
                          <a:latin typeface="+mn-lt"/>
                        </a:rPr>
                        <a:t>Your email address will be displayed by default</a:t>
                      </a:r>
                      <a:endParaRPr lang="en-US" sz="1600" b="0" i="0" u="none" strike="noStrike" dirty="0">
                        <a:solidFill>
                          <a:schemeClr val="bg1"/>
                        </a:solidFill>
                        <a:effectLst/>
                        <a:latin typeface="+mn-lt"/>
                      </a:endParaRPr>
                    </a:p>
                  </a:txBody>
                  <a:tcPr marL="9525" marR="9525" marT="9525" marB="0" anchor="b"/>
                </a:tc>
                <a:extLst>
                  <a:ext uri="{0D108BD9-81ED-4DB2-BD59-A6C34878D82A}">
                    <a16:rowId xmlns:a16="http://schemas.microsoft.com/office/drawing/2014/main" val="319351059"/>
                  </a:ext>
                </a:extLst>
              </a:tr>
              <a:tr h="724607">
                <a:tc>
                  <a:txBody>
                    <a:bodyPr/>
                    <a:lstStyle/>
                    <a:p>
                      <a:pPr marL="285750" indent="-285750" algn="l" fontAlgn="b">
                        <a:buFont typeface="Arial" panose="020B0604020202020204" pitchFamily="34" charset="0"/>
                        <a:buChar char="•"/>
                      </a:pPr>
                      <a:endParaRPr lang="en-US" sz="1600" u="none" strike="noStrike" dirty="0">
                        <a:solidFill>
                          <a:schemeClr val="bg1"/>
                        </a:solidFill>
                        <a:effectLst/>
                        <a:latin typeface="+mn-lt"/>
                      </a:endParaRPr>
                    </a:p>
                    <a:p>
                      <a:pPr marL="285750" indent="-285750" algn="l" fontAlgn="b">
                        <a:buFont typeface="Arial" panose="020B0604020202020204" pitchFamily="34" charset="0"/>
                        <a:buChar char="•"/>
                      </a:pPr>
                      <a:r>
                        <a:rPr lang="en-US" sz="1600" u="none" strike="noStrike" dirty="0">
                          <a:solidFill>
                            <a:schemeClr val="bg1"/>
                          </a:solidFill>
                          <a:effectLst/>
                          <a:latin typeface="+mn-lt"/>
                        </a:rPr>
                        <a:t>Add any other  email address if desired &amp; confirm</a:t>
                      </a:r>
                      <a:endParaRPr lang="en-US" sz="1600" b="0" i="0" u="none" strike="noStrike" dirty="0">
                        <a:solidFill>
                          <a:schemeClr val="bg1"/>
                        </a:solidFill>
                        <a:effectLst/>
                        <a:latin typeface="+mn-lt"/>
                      </a:endParaRPr>
                    </a:p>
                  </a:txBody>
                  <a:tcPr marL="9525" marR="9525" marT="9525" marB="0" anchor="b"/>
                </a:tc>
                <a:extLst>
                  <a:ext uri="{0D108BD9-81ED-4DB2-BD59-A6C34878D82A}">
                    <a16:rowId xmlns:a16="http://schemas.microsoft.com/office/drawing/2014/main" val="3521609904"/>
                  </a:ext>
                </a:extLst>
              </a:tr>
            </a:tbl>
          </a:graphicData>
        </a:graphic>
      </p:graphicFrame>
      <p:pic>
        <p:nvPicPr>
          <p:cNvPr id="9" name="Picture 8">
            <a:extLst>
              <a:ext uri="{FF2B5EF4-FFF2-40B4-BE49-F238E27FC236}">
                <a16:creationId xmlns:a16="http://schemas.microsoft.com/office/drawing/2014/main" id="{249E4A83-1367-40B4-8119-BDFA75874C61}"/>
              </a:ext>
            </a:extLst>
          </p:cNvPr>
          <p:cNvPicPr>
            <a:picLocks noChangeAspect="1"/>
          </p:cNvPicPr>
          <p:nvPr/>
        </p:nvPicPr>
        <p:blipFill>
          <a:blip r:embed="rId2"/>
          <a:stretch>
            <a:fillRect/>
          </a:stretch>
        </p:blipFill>
        <p:spPr>
          <a:xfrm>
            <a:off x="6409509" y="418011"/>
            <a:ext cx="5407477" cy="2584269"/>
          </a:xfrm>
          <a:prstGeom prst="rect">
            <a:avLst/>
          </a:prstGeom>
        </p:spPr>
      </p:pic>
      <p:sp>
        <p:nvSpPr>
          <p:cNvPr id="10" name="Arrow: Right 9">
            <a:extLst>
              <a:ext uri="{FF2B5EF4-FFF2-40B4-BE49-F238E27FC236}">
                <a16:creationId xmlns:a16="http://schemas.microsoft.com/office/drawing/2014/main" id="{D2BA8288-F438-4A02-B951-6D53D7EDD5D3}"/>
              </a:ext>
            </a:extLst>
          </p:cNvPr>
          <p:cNvSpPr/>
          <p:nvPr/>
        </p:nvSpPr>
        <p:spPr>
          <a:xfrm rot="5400000">
            <a:off x="8779761" y="3319491"/>
            <a:ext cx="783772" cy="310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M" sz="1100"/>
          </a:p>
        </p:txBody>
      </p:sp>
      <p:cxnSp>
        <p:nvCxnSpPr>
          <p:cNvPr id="11" name="Straight Arrow Connector 10">
            <a:extLst>
              <a:ext uri="{FF2B5EF4-FFF2-40B4-BE49-F238E27FC236}">
                <a16:creationId xmlns:a16="http://schemas.microsoft.com/office/drawing/2014/main" id="{695B4CC2-5EB7-4093-87BF-D4D4BA44549D}"/>
              </a:ext>
            </a:extLst>
          </p:cNvPr>
          <p:cNvCxnSpPr>
            <a:cxnSpLocks/>
          </p:cNvCxnSpPr>
          <p:nvPr/>
        </p:nvCxnSpPr>
        <p:spPr>
          <a:xfrm flipV="1">
            <a:off x="4509944" y="2322878"/>
            <a:ext cx="1643575" cy="679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C281856-1D7A-4A3A-84B7-B54B807B36AA}"/>
              </a:ext>
            </a:extLst>
          </p:cNvPr>
          <p:cNvPicPr>
            <a:picLocks noChangeAspect="1"/>
          </p:cNvPicPr>
          <p:nvPr/>
        </p:nvPicPr>
        <p:blipFill>
          <a:blip r:embed="rId3"/>
          <a:stretch>
            <a:fillRect/>
          </a:stretch>
        </p:blipFill>
        <p:spPr>
          <a:xfrm>
            <a:off x="6422067" y="3897488"/>
            <a:ext cx="5593526" cy="2117456"/>
          </a:xfrm>
          <a:prstGeom prst="rect">
            <a:avLst/>
          </a:prstGeom>
        </p:spPr>
      </p:pic>
    </p:spTree>
    <p:extLst>
      <p:ext uri="{BB962C8B-B14F-4D97-AF65-F5344CB8AC3E}">
        <p14:creationId xmlns:p14="http://schemas.microsoft.com/office/powerpoint/2010/main" val="29705766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heVkhgXTjmgwep1SVi7Qw"/>
  <p:tag name="TEMPLAFYSLIDEID" val="637114800042111827"/>
</p:tagLst>
</file>

<file path=ppt/theme/theme1.xml><?xml version="1.0" encoding="utf-8"?>
<a:theme xmlns:a="http://schemas.openxmlformats.org/drawingml/2006/main" name="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134</TotalTime>
  <Words>395</Words>
  <Application>Microsoft Office PowerPoint</Application>
  <PresentationFormat>Widescreen</PresentationFormat>
  <Paragraphs>36</Paragraphs>
  <Slides>4</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5" baseType="lpstr">
      <vt:lpstr>Maersk Text</vt:lpstr>
      <vt:lpstr>Maersk Headline Office</vt:lpstr>
      <vt:lpstr>Calibri</vt:lpstr>
      <vt:lpstr>Maersk Headline Office Light</vt:lpstr>
      <vt:lpstr>Wingdings</vt:lpstr>
      <vt:lpstr>Maersk Text Office</vt:lpstr>
      <vt:lpstr>Maersk Text Office Light</vt:lpstr>
      <vt:lpstr>Arial</vt:lpstr>
      <vt:lpstr>Maersk Headline Light</vt:lpstr>
      <vt:lpstr>Mærsk</vt:lpstr>
      <vt:lpstr>think-cell Slide</vt:lpstr>
      <vt:lpstr>Self Service Delivery Order - Mauritius User Guide</vt:lpstr>
      <vt:lpstr>Step 1</vt:lpstr>
      <vt:lpstr>Step 2</vt:lpstr>
      <vt:lpstr>Final –Step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Self-Service Delivery Order (SSDO) GUIDE</dc:title>
  <dc:creator>Marie Virginie Laura Denis</dc:creator>
  <cp:lastModifiedBy>Chantel Mccrae</cp:lastModifiedBy>
  <cp:revision>15</cp:revision>
  <dcterms:created xsi:type="dcterms:W3CDTF">2022-02-24T11:18:02Z</dcterms:created>
  <dcterms:modified xsi:type="dcterms:W3CDTF">2022-03-10T15:02:31Z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2019-04-17T09:18:37.9632116</vt:lpwstr>
  </property>
  <property fmtid="{D5CDD505-2E9C-101B-9397-08002B2CF9AE}" pid="4" name="MSIP_Label_71bba39d-4745-4e9d-97db-0c1927b54242_Enabled">
    <vt:lpwstr>true</vt:lpwstr>
  </property>
  <property fmtid="{D5CDD505-2E9C-101B-9397-08002B2CF9AE}" pid="5" name="MSIP_Label_71bba39d-4745-4e9d-97db-0c1927b54242_SetDate">
    <vt:lpwstr>2022-03-10T15:02:31Z</vt:lpwstr>
  </property>
  <property fmtid="{D5CDD505-2E9C-101B-9397-08002B2CF9AE}" pid="6" name="MSIP_Label_71bba39d-4745-4e9d-97db-0c1927b54242_Method">
    <vt:lpwstr>Privileged</vt:lpwstr>
  </property>
  <property fmtid="{D5CDD505-2E9C-101B-9397-08002B2CF9AE}" pid="7" name="MSIP_Label_71bba39d-4745-4e9d-97db-0c1927b54242_Name">
    <vt:lpwstr>Internal</vt:lpwstr>
  </property>
  <property fmtid="{D5CDD505-2E9C-101B-9397-08002B2CF9AE}" pid="8" name="MSIP_Label_71bba39d-4745-4e9d-97db-0c1927b54242_SiteId">
    <vt:lpwstr>05d75c05-fa1a-42e7-9cf1-eb416c396f2d</vt:lpwstr>
  </property>
  <property fmtid="{D5CDD505-2E9C-101B-9397-08002B2CF9AE}" pid="9" name="MSIP_Label_71bba39d-4745-4e9d-97db-0c1927b54242_ActionId">
    <vt:lpwstr>b4bb6026-ab4b-4c7d-8b66-8526bb9dee26</vt:lpwstr>
  </property>
  <property fmtid="{D5CDD505-2E9C-101B-9397-08002B2CF9AE}" pid="10" name="MSIP_Label_71bba39d-4745-4e9d-97db-0c1927b54242_ContentBits">
    <vt:lpwstr>2</vt:lpwstr>
  </property>
</Properties>
</file>